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2" r:id="rId3"/>
    <p:sldId id="257" r:id="rId4"/>
    <p:sldId id="258" r:id="rId5"/>
    <p:sldId id="264" r:id="rId6"/>
    <p:sldId id="293" r:id="rId7"/>
    <p:sldId id="292" r:id="rId8"/>
    <p:sldId id="266" r:id="rId9"/>
    <p:sldId id="259" r:id="rId10"/>
    <p:sldId id="300" r:id="rId11"/>
    <p:sldId id="301" r:id="rId12"/>
    <p:sldId id="302" r:id="rId13"/>
    <p:sldId id="277" r:id="rId14"/>
    <p:sldId id="273" r:id="rId15"/>
    <p:sldId id="276" r:id="rId16"/>
    <p:sldId id="288" r:id="rId17"/>
    <p:sldId id="289" r:id="rId18"/>
    <p:sldId id="291" r:id="rId19"/>
    <p:sldId id="280" r:id="rId20"/>
    <p:sldId id="306" r:id="rId21"/>
    <p:sldId id="304" r:id="rId22"/>
    <p:sldId id="308" r:id="rId23"/>
    <p:sldId id="299" r:id="rId24"/>
    <p:sldId id="260" r:id="rId25"/>
    <p:sldId id="307"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19" autoAdjust="0"/>
    <p:restoredTop sz="94660"/>
  </p:normalViewPr>
  <p:slideViewPr>
    <p:cSldViewPr snapToGrid="0">
      <p:cViewPr>
        <p:scale>
          <a:sx n="75" d="100"/>
          <a:sy n="75" d="100"/>
        </p:scale>
        <p:origin x="1284"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AD98A-6BB1-4797-B3BD-39713125ABCF}" type="datetimeFigureOut">
              <a:rPr lang="de-DE" smtClean="0"/>
              <a:t>06.02.2023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C0253-E9AD-43FE-9730-694827366B05}" type="slidenum">
              <a:rPr lang="de-DE" smtClean="0"/>
              <a:t>‹Nr.›</a:t>
            </a:fld>
            <a:endParaRPr lang="de-DE"/>
          </a:p>
        </p:txBody>
      </p:sp>
    </p:spTree>
    <p:extLst>
      <p:ext uri="{BB962C8B-B14F-4D97-AF65-F5344CB8AC3E}">
        <p14:creationId xmlns:p14="http://schemas.microsoft.com/office/powerpoint/2010/main" val="2555668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4415A-5EFC-FE5F-FF6B-04D836885E3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CED0FDA-99C6-8817-7A22-3B3BF74C7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E2E8859-6F64-DD22-E428-ED4EA32FC148}"/>
              </a:ext>
            </a:extLst>
          </p:cNvPr>
          <p:cNvSpPr>
            <a:spLocks noGrp="1"/>
          </p:cNvSpPr>
          <p:nvPr>
            <p:ph type="dt" sz="half" idx="10"/>
          </p:nvPr>
        </p:nvSpPr>
        <p:spPr/>
        <p:txBody>
          <a:bodyPr/>
          <a:lstStyle/>
          <a:p>
            <a:fld id="{54240A7E-5AB3-4845-AC92-05FE91FE566E}" type="datetimeFigureOut">
              <a:rPr lang="de-DE" smtClean="0"/>
              <a:t>06.02.2023</a:t>
            </a:fld>
            <a:endParaRPr lang="de-DE"/>
          </a:p>
        </p:txBody>
      </p:sp>
      <p:sp>
        <p:nvSpPr>
          <p:cNvPr id="5" name="Fußzeilenplatzhalter 4">
            <a:extLst>
              <a:ext uri="{FF2B5EF4-FFF2-40B4-BE49-F238E27FC236}">
                <a16:creationId xmlns:a16="http://schemas.microsoft.com/office/drawing/2014/main" id="{8932C706-F719-D1A8-72AE-4FA2C30E790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136DF08-3584-E341-54D6-CC280D3DE9E7}"/>
              </a:ext>
            </a:extLst>
          </p:cNvPr>
          <p:cNvSpPr>
            <a:spLocks noGrp="1"/>
          </p:cNvSpPr>
          <p:nvPr>
            <p:ph type="sldNum" sz="quarter" idx="12"/>
          </p:nvPr>
        </p:nvSpPr>
        <p:spPr/>
        <p:txBody>
          <a:bodyPr/>
          <a:lstStyle/>
          <a:p>
            <a:fld id="{E97B32EE-34D1-49FA-ACC1-4162940AA62A}" type="slidenum">
              <a:rPr lang="de-DE" smtClean="0"/>
              <a:t>‹Nr.›</a:t>
            </a:fld>
            <a:endParaRPr lang="de-DE"/>
          </a:p>
        </p:txBody>
      </p:sp>
    </p:spTree>
    <p:extLst>
      <p:ext uri="{BB962C8B-B14F-4D97-AF65-F5344CB8AC3E}">
        <p14:creationId xmlns:p14="http://schemas.microsoft.com/office/powerpoint/2010/main" val="54490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FA16-1314-E930-2BC6-1BACEA49994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B2CA543-563C-6585-D9D9-0A85EB5BAF7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8009461-5EB2-4376-5688-53C72BC6FC30}"/>
              </a:ext>
            </a:extLst>
          </p:cNvPr>
          <p:cNvSpPr>
            <a:spLocks noGrp="1"/>
          </p:cNvSpPr>
          <p:nvPr>
            <p:ph type="dt" sz="half" idx="10"/>
          </p:nvPr>
        </p:nvSpPr>
        <p:spPr/>
        <p:txBody>
          <a:bodyPr/>
          <a:lstStyle/>
          <a:p>
            <a:fld id="{54240A7E-5AB3-4845-AC92-05FE91FE566E}" type="datetimeFigureOut">
              <a:rPr lang="de-DE" smtClean="0"/>
              <a:t>06.02.2023</a:t>
            </a:fld>
            <a:endParaRPr lang="de-DE"/>
          </a:p>
        </p:txBody>
      </p:sp>
      <p:sp>
        <p:nvSpPr>
          <p:cNvPr id="5" name="Fußzeilenplatzhalter 4">
            <a:extLst>
              <a:ext uri="{FF2B5EF4-FFF2-40B4-BE49-F238E27FC236}">
                <a16:creationId xmlns:a16="http://schemas.microsoft.com/office/drawing/2014/main" id="{7BD2896D-A6AC-DDF7-DCB6-748429A8EA8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A8220C6-4C3E-2B36-AC96-0F4FB4E0AA4A}"/>
              </a:ext>
            </a:extLst>
          </p:cNvPr>
          <p:cNvSpPr>
            <a:spLocks noGrp="1"/>
          </p:cNvSpPr>
          <p:nvPr>
            <p:ph type="sldNum" sz="quarter" idx="12"/>
          </p:nvPr>
        </p:nvSpPr>
        <p:spPr/>
        <p:txBody>
          <a:bodyPr/>
          <a:lstStyle/>
          <a:p>
            <a:fld id="{E97B32EE-34D1-49FA-ACC1-4162940AA62A}" type="slidenum">
              <a:rPr lang="de-DE" smtClean="0"/>
              <a:t>‹Nr.›</a:t>
            </a:fld>
            <a:endParaRPr lang="de-DE"/>
          </a:p>
        </p:txBody>
      </p:sp>
    </p:spTree>
    <p:extLst>
      <p:ext uri="{BB962C8B-B14F-4D97-AF65-F5344CB8AC3E}">
        <p14:creationId xmlns:p14="http://schemas.microsoft.com/office/powerpoint/2010/main" val="1669507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6B8977C-ABAF-18E1-EE42-FAC4F475A6D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E6F6E30-F1A1-54E1-BCD5-A92A3D76AC6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C7D56C-7A07-6702-0D68-F65539915AB5}"/>
              </a:ext>
            </a:extLst>
          </p:cNvPr>
          <p:cNvSpPr>
            <a:spLocks noGrp="1"/>
          </p:cNvSpPr>
          <p:nvPr>
            <p:ph type="dt" sz="half" idx="10"/>
          </p:nvPr>
        </p:nvSpPr>
        <p:spPr/>
        <p:txBody>
          <a:bodyPr/>
          <a:lstStyle/>
          <a:p>
            <a:fld id="{54240A7E-5AB3-4845-AC92-05FE91FE566E}" type="datetimeFigureOut">
              <a:rPr lang="de-DE" smtClean="0"/>
              <a:t>06.02.2023</a:t>
            </a:fld>
            <a:endParaRPr lang="de-DE"/>
          </a:p>
        </p:txBody>
      </p:sp>
      <p:sp>
        <p:nvSpPr>
          <p:cNvPr id="5" name="Fußzeilenplatzhalter 4">
            <a:extLst>
              <a:ext uri="{FF2B5EF4-FFF2-40B4-BE49-F238E27FC236}">
                <a16:creationId xmlns:a16="http://schemas.microsoft.com/office/drawing/2014/main" id="{FE52D8FC-BB07-7F2C-5E7E-52E7F9CAC25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895E19D-0DBC-52CB-6694-F110A8C7A6E7}"/>
              </a:ext>
            </a:extLst>
          </p:cNvPr>
          <p:cNvSpPr>
            <a:spLocks noGrp="1"/>
          </p:cNvSpPr>
          <p:nvPr>
            <p:ph type="sldNum" sz="quarter" idx="12"/>
          </p:nvPr>
        </p:nvSpPr>
        <p:spPr/>
        <p:txBody>
          <a:bodyPr/>
          <a:lstStyle/>
          <a:p>
            <a:fld id="{E97B32EE-34D1-49FA-ACC1-4162940AA62A}" type="slidenum">
              <a:rPr lang="de-DE" smtClean="0"/>
              <a:t>‹Nr.›</a:t>
            </a:fld>
            <a:endParaRPr lang="de-DE"/>
          </a:p>
        </p:txBody>
      </p:sp>
    </p:spTree>
    <p:extLst>
      <p:ext uri="{BB962C8B-B14F-4D97-AF65-F5344CB8AC3E}">
        <p14:creationId xmlns:p14="http://schemas.microsoft.com/office/powerpoint/2010/main" val="3101647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A90BB-B0FC-6FED-C8B9-AF968FEA641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9571223-F174-BFC6-AA37-3A9F69B285E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4CA92E1-3645-277C-38B7-316F7247EC1E}"/>
              </a:ext>
            </a:extLst>
          </p:cNvPr>
          <p:cNvSpPr>
            <a:spLocks noGrp="1"/>
          </p:cNvSpPr>
          <p:nvPr>
            <p:ph type="dt" sz="half" idx="10"/>
          </p:nvPr>
        </p:nvSpPr>
        <p:spPr/>
        <p:txBody>
          <a:bodyPr/>
          <a:lstStyle/>
          <a:p>
            <a:fld id="{54240A7E-5AB3-4845-AC92-05FE91FE566E}" type="datetimeFigureOut">
              <a:rPr lang="de-DE" smtClean="0"/>
              <a:t>06.02.2023</a:t>
            </a:fld>
            <a:endParaRPr lang="de-DE"/>
          </a:p>
        </p:txBody>
      </p:sp>
      <p:sp>
        <p:nvSpPr>
          <p:cNvPr id="5" name="Fußzeilenplatzhalter 4">
            <a:extLst>
              <a:ext uri="{FF2B5EF4-FFF2-40B4-BE49-F238E27FC236}">
                <a16:creationId xmlns:a16="http://schemas.microsoft.com/office/drawing/2014/main" id="{EDCA34F5-0316-CF0E-92FD-37532CD3EE1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D36BB14-E29A-DB8B-6586-43F4D77C00CA}"/>
              </a:ext>
            </a:extLst>
          </p:cNvPr>
          <p:cNvSpPr>
            <a:spLocks noGrp="1"/>
          </p:cNvSpPr>
          <p:nvPr>
            <p:ph type="sldNum" sz="quarter" idx="12"/>
          </p:nvPr>
        </p:nvSpPr>
        <p:spPr/>
        <p:txBody>
          <a:bodyPr/>
          <a:lstStyle/>
          <a:p>
            <a:fld id="{E97B32EE-34D1-49FA-ACC1-4162940AA62A}" type="slidenum">
              <a:rPr lang="de-DE" smtClean="0"/>
              <a:t>‹Nr.›</a:t>
            </a:fld>
            <a:endParaRPr lang="de-DE"/>
          </a:p>
        </p:txBody>
      </p:sp>
    </p:spTree>
    <p:extLst>
      <p:ext uri="{BB962C8B-B14F-4D97-AF65-F5344CB8AC3E}">
        <p14:creationId xmlns:p14="http://schemas.microsoft.com/office/powerpoint/2010/main" val="487872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846FF8-7945-D054-40CD-06591D4B513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F474417E-318E-C6F1-FE1D-4CBCAADEFB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7246979-E88A-522C-DAA2-21BAA5317C7E}"/>
              </a:ext>
            </a:extLst>
          </p:cNvPr>
          <p:cNvSpPr>
            <a:spLocks noGrp="1"/>
          </p:cNvSpPr>
          <p:nvPr>
            <p:ph type="dt" sz="half" idx="10"/>
          </p:nvPr>
        </p:nvSpPr>
        <p:spPr/>
        <p:txBody>
          <a:bodyPr/>
          <a:lstStyle/>
          <a:p>
            <a:fld id="{54240A7E-5AB3-4845-AC92-05FE91FE566E}" type="datetimeFigureOut">
              <a:rPr lang="de-DE" smtClean="0"/>
              <a:t>06.02.2023</a:t>
            </a:fld>
            <a:endParaRPr lang="de-DE"/>
          </a:p>
        </p:txBody>
      </p:sp>
      <p:sp>
        <p:nvSpPr>
          <p:cNvPr id="5" name="Fußzeilenplatzhalter 4">
            <a:extLst>
              <a:ext uri="{FF2B5EF4-FFF2-40B4-BE49-F238E27FC236}">
                <a16:creationId xmlns:a16="http://schemas.microsoft.com/office/drawing/2014/main" id="{C4BDA7E3-2634-9414-01C1-7EFCD743234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005C6FC-47C3-9AEA-3016-2A8A4E7460F7}"/>
              </a:ext>
            </a:extLst>
          </p:cNvPr>
          <p:cNvSpPr>
            <a:spLocks noGrp="1"/>
          </p:cNvSpPr>
          <p:nvPr>
            <p:ph type="sldNum" sz="quarter" idx="12"/>
          </p:nvPr>
        </p:nvSpPr>
        <p:spPr/>
        <p:txBody>
          <a:bodyPr/>
          <a:lstStyle/>
          <a:p>
            <a:fld id="{E97B32EE-34D1-49FA-ACC1-4162940AA62A}" type="slidenum">
              <a:rPr lang="de-DE" smtClean="0"/>
              <a:t>‹Nr.›</a:t>
            </a:fld>
            <a:endParaRPr lang="de-DE"/>
          </a:p>
        </p:txBody>
      </p:sp>
    </p:spTree>
    <p:extLst>
      <p:ext uri="{BB962C8B-B14F-4D97-AF65-F5344CB8AC3E}">
        <p14:creationId xmlns:p14="http://schemas.microsoft.com/office/powerpoint/2010/main" val="3799724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D8794D-97EF-2772-F19B-24890026F01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F4B6ECC-9EF3-FD5E-8142-DE993B9C58C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A37C515-578C-37BC-555F-B64D91DF4214}"/>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FCD8A3E-16ED-D9DA-46C3-95AFF43C3D3B}"/>
              </a:ext>
            </a:extLst>
          </p:cNvPr>
          <p:cNvSpPr>
            <a:spLocks noGrp="1"/>
          </p:cNvSpPr>
          <p:nvPr>
            <p:ph type="dt" sz="half" idx="10"/>
          </p:nvPr>
        </p:nvSpPr>
        <p:spPr/>
        <p:txBody>
          <a:bodyPr/>
          <a:lstStyle/>
          <a:p>
            <a:fld id="{54240A7E-5AB3-4845-AC92-05FE91FE566E}" type="datetimeFigureOut">
              <a:rPr lang="de-DE" smtClean="0"/>
              <a:t>06.02.2023</a:t>
            </a:fld>
            <a:endParaRPr lang="de-DE"/>
          </a:p>
        </p:txBody>
      </p:sp>
      <p:sp>
        <p:nvSpPr>
          <p:cNvPr id="6" name="Fußzeilenplatzhalter 5">
            <a:extLst>
              <a:ext uri="{FF2B5EF4-FFF2-40B4-BE49-F238E27FC236}">
                <a16:creationId xmlns:a16="http://schemas.microsoft.com/office/drawing/2014/main" id="{4613859F-5078-8F58-37AA-A218A9C89B9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3CBFF78-04FB-A06F-A82C-7825982A9952}"/>
              </a:ext>
            </a:extLst>
          </p:cNvPr>
          <p:cNvSpPr>
            <a:spLocks noGrp="1"/>
          </p:cNvSpPr>
          <p:nvPr>
            <p:ph type="sldNum" sz="quarter" idx="12"/>
          </p:nvPr>
        </p:nvSpPr>
        <p:spPr/>
        <p:txBody>
          <a:bodyPr/>
          <a:lstStyle/>
          <a:p>
            <a:fld id="{E97B32EE-34D1-49FA-ACC1-4162940AA62A}" type="slidenum">
              <a:rPr lang="de-DE" smtClean="0"/>
              <a:t>‹Nr.›</a:t>
            </a:fld>
            <a:endParaRPr lang="de-DE"/>
          </a:p>
        </p:txBody>
      </p:sp>
    </p:spTree>
    <p:extLst>
      <p:ext uri="{BB962C8B-B14F-4D97-AF65-F5344CB8AC3E}">
        <p14:creationId xmlns:p14="http://schemas.microsoft.com/office/powerpoint/2010/main" val="906183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E4ABD-7949-3E8F-3248-3C3D639E30F0}"/>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0D4AB21-6787-7109-0774-CC0D9F644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BEC8BE2-A62A-F90A-2B2E-48BDB01CE3A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0715DDFE-04D3-0CEB-2086-EC1FC62792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012238F-3D62-69F0-17A1-BE17E2BD741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66E5F54-3744-89F3-ED13-171B111D7158}"/>
              </a:ext>
            </a:extLst>
          </p:cNvPr>
          <p:cNvSpPr>
            <a:spLocks noGrp="1"/>
          </p:cNvSpPr>
          <p:nvPr>
            <p:ph type="dt" sz="half" idx="10"/>
          </p:nvPr>
        </p:nvSpPr>
        <p:spPr/>
        <p:txBody>
          <a:bodyPr/>
          <a:lstStyle/>
          <a:p>
            <a:fld id="{54240A7E-5AB3-4845-AC92-05FE91FE566E}" type="datetimeFigureOut">
              <a:rPr lang="de-DE" smtClean="0"/>
              <a:t>06.02.2023</a:t>
            </a:fld>
            <a:endParaRPr lang="de-DE"/>
          </a:p>
        </p:txBody>
      </p:sp>
      <p:sp>
        <p:nvSpPr>
          <p:cNvPr id="8" name="Fußzeilenplatzhalter 7">
            <a:extLst>
              <a:ext uri="{FF2B5EF4-FFF2-40B4-BE49-F238E27FC236}">
                <a16:creationId xmlns:a16="http://schemas.microsoft.com/office/drawing/2014/main" id="{606A0394-4148-540E-5A28-93E4D1DB6D4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62B2488B-A35A-EEA4-40F0-5F38CCC4FA1F}"/>
              </a:ext>
            </a:extLst>
          </p:cNvPr>
          <p:cNvSpPr>
            <a:spLocks noGrp="1"/>
          </p:cNvSpPr>
          <p:nvPr>
            <p:ph type="sldNum" sz="quarter" idx="12"/>
          </p:nvPr>
        </p:nvSpPr>
        <p:spPr/>
        <p:txBody>
          <a:bodyPr/>
          <a:lstStyle/>
          <a:p>
            <a:fld id="{E97B32EE-34D1-49FA-ACC1-4162940AA62A}" type="slidenum">
              <a:rPr lang="de-DE" smtClean="0"/>
              <a:t>‹Nr.›</a:t>
            </a:fld>
            <a:endParaRPr lang="de-DE"/>
          </a:p>
        </p:txBody>
      </p:sp>
    </p:spTree>
    <p:extLst>
      <p:ext uri="{BB962C8B-B14F-4D97-AF65-F5344CB8AC3E}">
        <p14:creationId xmlns:p14="http://schemas.microsoft.com/office/powerpoint/2010/main" val="4057180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5B3E86-42A9-7B9C-09F8-18E53C218E8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5B7E3633-7711-21FC-825E-08CA29D9C0C5}"/>
              </a:ext>
            </a:extLst>
          </p:cNvPr>
          <p:cNvSpPr>
            <a:spLocks noGrp="1"/>
          </p:cNvSpPr>
          <p:nvPr>
            <p:ph type="dt" sz="half" idx="10"/>
          </p:nvPr>
        </p:nvSpPr>
        <p:spPr/>
        <p:txBody>
          <a:bodyPr/>
          <a:lstStyle/>
          <a:p>
            <a:fld id="{54240A7E-5AB3-4845-AC92-05FE91FE566E}" type="datetimeFigureOut">
              <a:rPr lang="de-DE" smtClean="0"/>
              <a:t>06.02.2023</a:t>
            </a:fld>
            <a:endParaRPr lang="de-DE"/>
          </a:p>
        </p:txBody>
      </p:sp>
      <p:sp>
        <p:nvSpPr>
          <p:cNvPr id="4" name="Fußzeilenplatzhalter 3">
            <a:extLst>
              <a:ext uri="{FF2B5EF4-FFF2-40B4-BE49-F238E27FC236}">
                <a16:creationId xmlns:a16="http://schemas.microsoft.com/office/drawing/2014/main" id="{6FD1439F-8CE4-F7C2-F2F5-8C423364A0C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35F207F5-56D0-26FB-5438-742A677C7E3D}"/>
              </a:ext>
            </a:extLst>
          </p:cNvPr>
          <p:cNvSpPr>
            <a:spLocks noGrp="1"/>
          </p:cNvSpPr>
          <p:nvPr>
            <p:ph type="sldNum" sz="quarter" idx="12"/>
          </p:nvPr>
        </p:nvSpPr>
        <p:spPr/>
        <p:txBody>
          <a:bodyPr/>
          <a:lstStyle/>
          <a:p>
            <a:fld id="{E97B32EE-34D1-49FA-ACC1-4162940AA62A}" type="slidenum">
              <a:rPr lang="de-DE" smtClean="0"/>
              <a:t>‹Nr.›</a:t>
            </a:fld>
            <a:endParaRPr lang="de-DE"/>
          </a:p>
        </p:txBody>
      </p:sp>
    </p:spTree>
    <p:extLst>
      <p:ext uri="{BB962C8B-B14F-4D97-AF65-F5344CB8AC3E}">
        <p14:creationId xmlns:p14="http://schemas.microsoft.com/office/powerpoint/2010/main" val="26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501EF00-B8E9-5A5B-1B7C-2BA9AF8134EA}"/>
              </a:ext>
            </a:extLst>
          </p:cNvPr>
          <p:cNvSpPr>
            <a:spLocks noGrp="1"/>
          </p:cNvSpPr>
          <p:nvPr>
            <p:ph type="dt" sz="half" idx="10"/>
          </p:nvPr>
        </p:nvSpPr>
        <p:spPr/>
        <p:txBody>
          <a:bodyPr/>
          <a:lstStyle/>
          <a:p>
            <a:fld id="{54240A7E-5AB3-4845-AC92-05FE91FE566E}" type="datetimeFigureOut">
              <a:rPr lang="de-DE" smtClean="0"/>
              <a:t>06.02.2023</a:t>
            </a:fld>
            <a:endParaRPr lang="de-DE"/>
          </a:p>
        </p:txBody>
      </p:sp>
      <p:sp>
        <p:nvSpPr>
          <p:cNvPr id="3" name="Fußzeilenplatzhalter 2">
            <a:extLst>
              <a:ext uri="{FF2B5EF4-FFF2-40B4-BE49-F238E27FC236}">
                <a16:creationId xmlns:a16="http://schemas.microsoft.com/office/drawing/2014/main" id="{84DF7AB9-D3B3-03A7-010B-755CF0B5A33B}"/>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C2AE719-C456-0B3D-04C2-3A24182DD9E6}"/>
              </a:ext>
            </a:extLst>
          </p:cNvPr>
          <p:cNvSpPr>
            <a:spLocks noGrp="1"/>
          </p:cNvSpPr>
          <p:nvPr>
            <p:ph type="sldNum" sz="quarter" idx="12"/>
          </p:nvPr>
        </p:nvSpPr>
        <p:spPr/>
        <p:txBody>
          <a:bodyPr/>
          <a:lstStyle/>
          <a:p>
            <a:fld id="{E97B32EE-34D1-49FA-ACC1-4162940AA62A}" type="slidenum">
              <a:rPr lang="de-DE" smtClean="0"/>
              <a:t>‹Nr.›</a:t>
            </a:fld>
            <a:endParaRPr lang="de-DE"/>
          </a:p>
        </p:txBody>
      </p:sp>
    </p:spTree>
    <p:extLst>
      <p:ext uri="{BB962C8B-B14F-4D97-AF65-F5344CB8AC3E}">
        <p14:creationId xmlns:p14="http://schemas.microsoft.com/office/powerpoint/2010/main" val="2675255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0DAA45-A2D6-6922-CA49-131FCB8031A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83695AA-C488-49B2-165C-633A1A4947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76DD277-339B-E58A-2015-88C9122B8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7386E50-7001-4925-5023-47C484E6B3CC}"/>
              </a:ext>
            </a:extLst>
          </p:cNvPr>
          <p:cNvSpPr>
            <a:spLocks noGrp="1"/>
          </p:cNvSpPr>
          <p:nvPr>
            <p:ph type="dt" sz="half" idx="10"/>
          </p:nvPr>
        </p:nvSpPr>
        <p:spPr/>
        <p:txBody>
          <a:bodyPr/>
          <a:lstStyle/>
          <a:p>
            <a:fld id="{54240A7E-5AB3-4845-AC92-05FE91FE566E}" type="datetimeFigureOut">
              <a:rPr lang="de-DE" smtClean="0"/>
              <a:t>06.02.2023</a:t>
            </a:fld>
            <a:endParaRPr lang="de-DE"/>
          </a:p>
        </p:txBody>
      </p:sp>
      <p:sp>
        <p:nvSpPr>
          <p:cNvPr id="6" name="Fußzeilenplatzhalter 5">
            <a:extLst>
              <a:ext uri="{FF2B5EF4-FFF2-40B4-BE49-F238E27FC236}">
                <a16:creationId xmlns:a16="http://schemas.microsoft.com/office/drawing/2014/main" id="{92449C78-75EA-5953-9B27-8A391672E6F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AD81C29-B2E2-9C4D-E964-54191AE05AE0}"/>
              </a:ext>
            </a:extLst>
          </p:cNvPr>
          <p:cNvSpPr>
            <a:spLocks noGrp="1"/>
          </p:cNvSpPr>
          <p:nvPr>
            <p:ph type="sldNum" sz="quarter" idx="12"/>
          </p:nvPr>
        </p:nvSpPr>
        <p:spPr/>
        <p:txBody>
          <a:bodyPr/>
          <a:lstStyle/>
          <a:p>
            <a:fld id="{E97B32EE-34D1-49FA-ACC1-4162940AA62A}" type="slidenum">
              <a:rPr lang="de-DE" smtClean="0"/>
              <a:t>‹Nr.›</a:t>
            </a:fld>
            <a:endParaRPr lang="de-DE"/>
          </a:p>
        </p:txBody>
      </p:sp>
    </p:spTree>
    <p:extLst>
      <p:ext uri="{BB962C8B-B14F-4D97-AF65-F5344CB8AC3E}">
        <p14:creationId xmlns:p14="http://schemas.microsoft.com/office/powerpoint/2010/main" val="3203147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F45746-9882-E3DF-6C09-A714AFD07D9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A1946172-7F91-2A9A-1F70-63AAA7A0D0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3C5BFFAF-9B19-7F87-A9E6-68E08A9BC2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BBB0E60-84BD-F7E0-63E8-894F2AC0F722}"/>
              </a:ext>
            </a:extLst>
          </p:cNvPr>
          <p:cNvSpPr>
            <a:spLocks noGrp="1"/>
          </p:cNvSpPr>
          <p:nvPr>
            <p:ph type="dt" sz="half" idx="10"/>
          </p:nvPr>
        </p:nvSpPr>
        <p:spPr/>
        <p:txBody>
          <a:bodyPr/>
          <a:lstStyle/>
          <a:p>
            <a:fld id="{54240A7E-5AB3-4845-AC92-05FE91FE566E}" type="datetimeFigureOut">
              <a:rPr lang="de-DE" smtClean="0"/>
              <a:t>06.02.2023</a:t>
            </a:fld>
            <a:endParaRPr lang="de-DE"/>
          </a:p>
        </p:txBody>
      </p:sp>
      <p:sp>
        <p:nvSpPr>
          <p:cNvPr id="6" name="Fußzeilenplatzhalter 5">
            <a:extLst>
              <a:ext uri="{FF2B5EF4-FFF2-40B4-BE49-F238E27FC236}">
                <a16:creationId xmlns:a16="http://schemas.microsoft.com/office/drawing/2014/main" id="{DAE8B164-D773-ED10-CACF-4285072441F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4F812E0-A726-93B3-8BA4-068083BBE498}"/>
              </a:ext>
            </a:extLst>
          </p:cNvPr>
          <p:cNvSpPr>
            <a:spLocks noGrp="1"/>
          </p:cNvSpPr>
          <p:nvPr>
            <p:ph type="sldNum" sz="quarter" idx="12"/>
          </p:nvPr>
        </p:nvSpPr>
        <p:spPr/>
        <p:txBody>
          <a:bodyPr/>
          <a:lstStyle/>
          <a:p>
            <a:fld id="{E97B32EE-34D1-49FA-ACC1-4162940AA62A}" type="slidenum">
              <a:rPr lang="de-DE" smtClean="0"/>
              <a:t>‹Nr.›</a:t>
            </a:fld>
            <a:endParaRPr lang="de-DE"/>
          </a:p>
        </p:txBody>
      </p:sp>
    </p:spTree>
    <p:extLst>
      <p:ext uri="{BB962C8B-B14F-4D97-AF65-F5344CB8AC3E}">
        <p14:creationId xmlns:p14="http://schemas.microsoft.com/office/powerpoint/2010/main" val="626189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9043CCE-F164-82B1-E599-9E34F917C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EB2817A-B0DC-FE31-F6EE-057C3EFC45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A02C8C7-58D2-41F3-7F20-60C32475E2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40A7E-5AB3-4845-AC92-05FE91FE566E}" type="datetimeFigureOut">
              <a:rPr lang="de-DE" smtClean="0"/>
              <a:t>06.02.2023</a:t>
            </a:fld>
            <a:endParaRPr lang="de-DE"/>
          </a:p>
        </p:txBody>
      </p:sp>
      <p:sp>
        <p:nvSpPr>
          <p:cNvPr id="5" name="Fußzeilenplatzhalter 4">
            <a:extLst>
              <a:ext uri="{FF2B5EF4-FFF2-40B4-BE49-F238E27FC236}">
                <a16:creationId xmlns:a16="http://schemas.microsoft.com/office/drawing/2014/main" id="{3419F968-B4E9-A324-E3CE-67008BA47F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84FC7877-A5BA-A8C9-DA17-F08B6EEB61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7B32EE-34D1-49FA-ACC1-4162940AA62A}" type="slidenum">
              <a:rPr lang="de-DE" smtClean="0"/>
              <a:t>‹Nr.›</a:t>
            </a:fld>
            <a:endParaRPr lang="de-DE"/>
          </a:p>
        </p:txBody>
      </p:sp>
    </p:spTree>
    <p:extLst>
      <p:ext uri="{BB962C8B-B14F-4D97-AF65-F5344CB8AC3E}">
        <p14:creationId xmlns:p14="http://schemas.microsoft.com/office/powerpoint/2010/main" val="694779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2e9930RW4Dw&amp;ab_channel=NVIDIA"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d3.harvard.edu/platform-rctom/submission/project-dreamcatcher-can-generative-design-accelerate-additive-manufacturing" TargetMode="External"/><Relationship Id="rId13" Type="http://schemas.openxmlformats.org/officeDocument/2006/relationships/hyperlink" Target="https://www.automate.org/blogs/training-an-industrial-robot-using-ai" TargetMode="External"/><Relationship Id="rId18" Type="http://schemas.openxmlformats.org/officeDocument/2006/relationships/hyperlink" Target="https://neurabites.com/muffin-or-chihuahua/" TargetMode="External"/><Relationship Id="rId3" Type="http://schemas.openxmlformats.org/officeDocument/2006/relationships/image" Target="../media/image32.png"/><Relationship Id="rId21" Type="http://schemas.openxmlformats.org/officeDocument/2006/relationships/hyperlink" Target="https://toolkittech.com/artificial-intelligence-and-the-future-of-manufacturing/" TargetMode="External"/><Relationship Id="rId7" Type="http://schemas.openxmlformats.org/officeDocument/2006/relationships/hyperlink" Target="https://www.computerweekly.com/de/definition/Kuenstliche-Intelligenz-KI" TargetMode="External"/><Relationship Id="rId12" Type="http://schemas.openxmlformats.org/officeDocument/2006/relationships/hyperlink" Target="https://www.igcv.fraunhofer.de/de/forschung/kompetenzen/kuenstliche_intelligenz.html" TargetMode="External"/><Relationship Id="rId17" Type="http://schemas.openxmlformats.org/officeDocument/2006/relationships/hyperlink" Target="https://senswork.com/de/" TargetMode="External"/><Relationship Id="rId2" Type="http://schemas.openxmlformats.org/officeDocument/2006/relationships/image" Target="../media/image31.jpeg"/><Relationship Id="rId16" Type="http://schemas.openxmlformats.org/officeDocument/2006/relationships/hyperlink" Target="https://levity.ai/blog/difference-machine-learning-deep-learning" TargetMode="External"/><Relationship Id="rId20" Type="http://schemas.openxmlformats.org/officeDocument/2006/relationships/hyperlink" Target="https://www.europarl.europa.eu/news/en/headlines/society/20200827STO85804/what-is-artificial-intelligence-and-how-is-it-used" TargetMode="External"/><Relationship Id="rId1" Type="http://schemas.openxmlformats.org/officeDocument/2006/relationships/slideLayout" Target="../slideLayouts/slideLayout2.xml"/><Relationship Id="rId6" Type="http://schemas.openxmlformats.org/officeDocument/2006/relationships/hyperlink" Target="https://de.wikipedia.org/wiki/K%C3%BCnstliche_Intelligenz" TargetMode="External"/><Relationship Id="rId11" Type="http://schemas.openxmlformats.org/officeDocument/2006/relationships/hyperlink" Target="https://developer.nvidia.com/isaac-sim" TargetMode="External"/><Relationship Id="rId5" Type="http://schemas.openxmlformats.org/officeDocument/2006/relationships/hyperlink" Target="https://chat.openai.com/" TargetMode="External"/><Relationship Id="rId15" Type="http://schemas.openxmlformats.org/officeDocument/2006/relationships/hyperlink" Target="https://datasolut.com/was-ist-deep-learning/" TargetMode="External"/><Relationship Id="rId10" Type="http://schemas.openxmlformats.org/officeDocument/2006/relationships/hyperlink" Target="https://www.youtube.com/watch?v=OxIwIMgUJCE&amp;ab_channel=NVIDIA" TargetMode="External"/><Relationship Id="rId19" Type="http://schemas.openxmlformats.org/officeDocument/2006/relationships/hyperlink" Target="https://www.energid.com/blog/industrial-bin-picking-vs-pick-and-place" TargetMode="External"/><Relationship Id="rId4" Type="http://schemas.openxmlformats.org/officeDocument/2006/relationships/image" Target="../media/image30.png"/><Relationship Id="rId9" Type="http://schemas.openxmlformats.org/officeDocument/2006/relationships/hyperlink" Target="https://www.birlasoft.com/articles/17-use-cases-of-ai-in-manufacturing" TargetMode="External"/><Relationship Id="rId14" Type="http://schemas.openxmlformats.org/officeDocument/2006/relationships/hyperlink" Target="https://www.iks.fraunhofer.de/de/themen/kuenstliche-intelligenz/kuenstliche-intelligenz-medizin.html" TargetMode="External"/><Relationship Id="rId22" Type="http://schemas.openxmlformats.org/officeDocument/2006/relationships/hyperlink" Target="https://www.state.gov/artificial-intelligenc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3D art of a person">
            <a:extLst>
              <a:ext uri="{FF2B5EF4-FFF2-40B4-BE49-F238E27FC236}">
                <a16:creationId xmlns:a16="http://schemas.microsoft.com/office/drawing/2014/main" id="{C3ECB291-400D-95E5-B850-A93568BFD159}"/>
              </a:ext>
            </a:extLst>
          </p:cNvPr>
          <p:cNvPicPr>
            <a:picLocks noChangeAspect="1"/>
          </p:cNvPicPr>
          <p:nvPr/>
        </p:nvPicPr>
        <p:blipFill rotWithShape="1">
          <a:blip r:embed="rId2">
            <a:alphaModFix amt="50000"/>
          </a:blip>
          <a:srcRect t="17606" b="26144"/>
          <a:stretch/>
        </p:blipFill>
        <p:spPr>
          <a:xfrm>
            <a:off x="20" y="1"/>
            <a:ext cx="12191980" cy="6857999"/>
          </a:xfrm>
          <a:prstGeom prst="rect">
            <a:avLst/>
          </a:prstGeom>
        </p:spPr>
      </p:pic>
      <p:sp>
        <p:nvSpPr>
          <p:cNvPr id="2" name="Titel 1">
            <a:extLst>
              <a:ext uri="{FF2B5EF4-FFF2-40B4-BE49-F238E27FC236}">
                <a16:creationId xmlns:a16="http://schemas.microsoft.com/office/drawing/2014/main" id="{4C987DD7-F14A-19D8-8997-E48B8E1ECC82}"/>
              </a:ext>
            </a:extLst>
          </p:cNvPr>
          <p:cNvSpPr>
            <a:spLocks noGrp="1"/>
          </p:cNvSpPr>
          <p:nvPr>
            <p:ph type="ctrTitle"/>
          </p:nvPr>
        </p:nvSpPr>
        <p:spPr>
          <a:xfrm>
            <a:off x="1524000" y="1122362"/>
            <a:ext cx="9144000" cy="2900518"/>
          </a:xfrm>
        </p:spPr>
        <p:txBody>
          <a:bodyPr>
            <a:normAutofit/>
          </a:bodyPr>
          <a:lstStyle/>
          <a:p>
            <a:r>
              <a:rPr lang="en-US" b="1" dirty="0"/>
              <a:t>Artificial intelligence </a:t>
            </a:r>
            <a:r>
              <a:rPr lang="en-US" b="1" dirty="0">
                <a:solidFill>
                  <a:srgbClr val="FFFFFF"/>
                </a:solidFill>
              </a:rPr>
              <a:t>(AI)</a:t>
            </a:r>
          </a:p>
        </p:txBody>
      </p:sp>
    </p:spTree>
    <p:extLst>
      <p:ext uri="{BB962C8B-B14F-4D97-AF65-F5344CB8AC3E}">
        <p14:creationId xmlns:p14="http://schemas.microsoft.com/office/powerpoint/2010/main" val="25508159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F2C1859D-C633-2DD9-A78F-A25DD66F7AF1}"/>
              </a:ext>
            </a:extLst>
          </p:cNvPr>
          <p:cNvSpPr>
            <a:spLocks noGrp="1"/>
          </p:cNvSpPr>
          <p:nvPr>
            <p:ph type="title"/>
          </p:nvPr>
        </p:nvSpPr>
        <p:spPr>
          <a:xfrm>
            <a:off x="767290" y="1030286"/>
            <a:ext cx="4153626" cy="2174091"/>
          </a:xfrm>
        </p:spPr>
        <p:txBody>
          <a:bodyPr anchor="b">
            <a:normAutofit/>
          </a:bodyPr>
          <a:lstStyle/>
          <a:p>
            <a:r>
              <a:rPr lang="en-US" sz="4800" dirty="0">
                <a:solidFill>
                  <a:schemeClr val="bg1"/>
                </a:solidFill>
                <a:effectLst/>
                <a:latin typeface="Calibri" panose="020F0502020204030204" pitchFamily="34" charset="0"/>
                <a:ea typeface="Times New Roman" panose="02020603050405020304" pitchFamily="18" charset="0"/>
              </a:rPr>
              <a:t>Supervised Learning</a:t>
            </a:r>
            <a:endParaRPr lang="en-US" sz="4800" dirty="0">
              <a:solidFill>
                <a:schemeClr val="bg1"/>
              </a:solidFill>
            </a:endParaRPr>
          </a:p>
        </p:txBody>
      </p:sp>
      <p:grpSp>
        <p:nvGrpSpPr>
          <p:cNvPr id="19" name="Group 12">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0"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Inhaltsplatzhalter 2">
            <a:extLst>
              <a:ext uri="{FF2B5EF4-FFF2-40B4-BE49-F238E27FC236}">
                <a16:creationId xmlns:a16="http://schemas.microsoft.com/office/drawing/2014/main" id="{B8972845-AA93-DF69-7468-6435CD7D00C4}"/>
              </a:ext>
            </a:extLst>
          </p:cNvPr>
          <p:cNvSpPr>
            <a:spLocks noGrp="1"/>
          </p:cNvSpPr>
          <p:nvPr>
            <p:ph idx="1"/>
          </p:nvPr>
        </p:nvSpPr>
        <p:spPr>
          <a:xfrm>
            <a:off x="767290" y="3428999"/>
            <a:ext cx="4075054" cy="2741213"/>
          </a:xfrm>
        </p:spPr>
        <p:txBody>
          <a:bodyPr anchor="t">
            <a:normAutofit/>
          </a:bodyPr>
          <a:lstStyle/>
          <a:p>
            <a:pPr marL="342900" lvl="0" indent="-342900">
              <a:spcAft>
                <a:spcPts val="800"/>
              </a:spcAft>
              <a:buSzPts val="1000"/>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cs typeface="Times New Roman" panose="02020603050405020304" pitchFamily="18" charset="0"/>
              </a:rPr>
              <a:t>Use of known data</a:t>
            </a:r>
          </a:p>
          <a:p>
            <a:pPr marL="342900" lvl="0" indent="-342900">
              <a:spcAft>
                <a:spcPts val="800"/>
              </a:spcAft>
              <a:buSzPts val="1000"/>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cs typeface="Times New Roman" panose="02020603050405020304" pitchFamily="18" charset="0"/>
              </a:rPr>
              <a:t>Clear definition of inputs and target outputs </a:t>
            </a:r>
          </a:p>
          <a:p>
            <a:pPr marL="342900" lvl="0" indent="-342900">
              <a:spcAft>
                <a:spcPts val="800"/>
              </a:spcAft>
              <a:buSzPts val="1000"/>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cs typeface="Times New Roman" panose="02020603050405020304" pitchFamily="18" charset="0"/>
              </a:rPr>
              <a:t>Development of a prediction or classification capability</a:t>
            </a:r>
            <a:endParaRPr lang="de-DE" sz="2000" dirty="0">
              <a:solidFill>
                <a:schemeClr val="bg1"/>
              </a:solidFill>
              <a:ea typeface="Calibri" panose="020F0502020204030204" pitchFamily="34" charset="0"/>
              <a:cs typeface="Times New Roman" panose="02020603050405020304" pitchFamily="18" charset="0"/>
            </a:endParaRPr>
          </a:p>
          <a:p>
            <a:pPr marL="342900" lvl="0" indent="-342900">
              <a:spcAft>
                <a:spcPts val="800"/>
              </a:spcAft>
              <a:buSzPts val="1000"/>
              <a:buFont typeface="Symbol" panose="05050102010706020507" pitchFamily="18" charset="2"/>
              <a:buChar char=""/>
              <a:tabLst>
                <a:tab pos="457200" algn="l"/>
              </a:tabLst>
            </a:pPr>
            <a:endParaRPr lang="de-DE"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Grafik 3">
            <a:extLst>
              <a:ext uri="{FF2B5EF4-FFF2-40B4-BE49-F238E27FC236}">
                <a16:creationId xmlns:a16="http://schemas.microsoft.com/office/drawing/2014/main" id="{E2C6AC67-9028-0A7A-B713-03117CF7E98B}"/>
              </a:ext>
            </a:extLst>
          </p:cNvPr>
          <p:cNvPicPr>
            <a:picLocks noChangeAspect="1"/>
          </p:cNvPicPr>
          <p:nvPr/>
        </p:nvPicPr>
        <p:blipFill rotWithShape="1">
          <a:blip r:embed="rId2"/>
          <a:srcRect t="7973" r="12293" b="40436"/>
          <a:stretch/>
        </p:blipFill>
        <p:spPr>
          <a:xfrm>
            <a:off x="6303986" y="250631"/>
            <a:ext cx="5239549" cy="2473310"/>
          </a:xfrm>
          <a:prstGeom prst="rect">
            <a:avLst/>
          </a:prstGeom>
        </p:spPr>
      </p:pic>
      <p:pic>
        <p:nvPicPr>
          <p:cNvPr id="12" name="Grafik 11" descr="Ein Bild, das Wirbellose, dunkel, Hohltiere, schließen enthält.&#10;&#10;Automatisch generierte Beschreibung">
            <a:extLst>
              <a:ext uri="{FF2B5EF4-FFF2-40B4-BE49-F238E27FC236}">
                <a16:creationId xmlns:a16="http://schemas.microsoft.com/office/drawing/2014/main" id="{BDDE275D-3864-6360-08A2-4721C4D2D8DD}"/>
              </a:ext>
            </a:extLst>
          </p:cNvPr>
          <p:cNvPicPr>
            <a:picLocks noChangeAspect="1"/>
          </p:cNvPicPr>
          <p:nvPr/>
        </p:nvPicPr>
        <p:blipFill rotWithShape="1">
          <a:blip r:embed="rId3">
            <a:extLst>
              <a:ext uri="{28A0092B-C50C-407E-A947-70E740481C1C}">
                <a14:useLocalDpi xmlns:a14="http://schemas.microsoft.com/office/drawing/2010/main" val="0"/>
              </a:ext>
            </a:extLst>
          </a:blip>
          <a:srcRect l="23752" r="-3943"/>
          <a:stretch/>
        </p:blipFill>
        <p:spPr>
          <a:xfrm>
            <a:off x="462834" y="13801"/>
            <a:ext cx="2341983" cy="1642764"/>
          </a:xfrm>
          <a:prstGeom prst="rect">
            <a:avLst/>
          </a:prstGeom>
        </p:spPr>
      </p:pic>
      <p:sp>
        <p:nvSpPr>
          <p:cNvPr id="22" name="Textfeld 21">
            <a:extLst>
              <a:ext uri="{FF2B5EF4-FFF2-40B4-BE49-F238E27FC236}">
                <a16:creationId xmlns:a16="http://schemas.microsoft.com/office/drawing/2014/main" id="{13E2E5A5-A98D-7281-075D-E39F63C596A9}"/>
              </a:ext>
            </a:extLst>
          </p:cNvPr>
          <p:cNvSpPr txBox="1"/>
          <p:nvPr/>
        </p:nvSpPr>
        <p:spPr>
          <a:xfrm>
            <a:off x="6219019" y="3905076"/>
            <a:ext cx="6380536" cy="2469137"/>
          </a:xfrm>
          <a:prstGeom prst="rect">
            <a:avLst/>
          </a:prstGeom>
          <a:noFill/>
        </p:spPr>
        <p:txBody>
          <a:bodyPr wrap="square">
            <a:spAutoFit/>
          </a:bodyPr>
          <a:lstStyle/>
          <a:p>
            <a:pPr marL="0" lvl="0" indent="0">
              <a:lnSpc>
                <a:spcPct val="107000"/>
              </a:lnSpc>
              <a:spcAft>
                <a:spcPts val="800"/>
              </a:spcAft>
              <a:buSzPts val="1000"/>
              <a:buNone/>
              <a:tabLst>
                <a:tab pos="457200" algn="l"/>
              </a:tabLst>
            </a:pPr>
            <a:r>
              <a:rPr lang="en-US" sz="2400" b="1" dirty="0">
                <a:ea typeface="Calibri" panose="020F0502020204030204" pitchFamily="34" charset="0"/>
                <a:cs typeface="Times New Roman" panose="02020603050405020304" pitchFamily="18" charset="0"/>
              </a:rPr>
              <a:t>Applications:</a:t>
            </a:r>
          </a:p>
          <a:p>
            <a:pPr marL="285750" indent="-285750">
              <a:lnSpc>
                <a:spcPct val="107000"/>
              </a:lnSpc>
              <a:spcAft>
                <a:spcPts val="800"/>
              </a:spcAft>
              <a:buSzPts val="1000"/>
              <a:buFont typeface="Arial" panose="020B0604020202020204" pitchFamily="34" charset="0"/>
              <a:buChar char="•"/>
              <a:tabLst>
                <a:tab pos="457200" algn="l"/>
              </a:tabLst>
            </a:pPr>
            <a:r>
              <a:rPr lang="en-US" dirty="0">
                <a:effectLst/>
                <a:ea typeface="Times New Roman" panose="02020603050405020304" pitchFamily="18" charset="0"/>
              </a:rPr>
              <a:t>Predicting values </a:t>
            </a:r>
          </a:p>
          <a:p>
            <a:pPr>
              <a:lnSpc>
                <a:spcPct val="107000"/>
              </a:lnSpc>
              <a:spcAft>
                <a:spcPts val="800"/>
              </a:spcAft>
              <a:buSzPts val="1000"/>
              <a:tabLst>
                <a:tab pos="457200" algn="l"/>
              </a:tabLst>
            </a:pPr>
            <a:r>
              <a:rPr lang="en-US" dirty="0">
                <a:effectLst/>
                <a:ea typeface="Times New Roman" panose="02020603050405020304" pitchFamily="18" charset="0"/>
              </a:rPr>
              <a:t>	(predicting house price based on size, location and age)</a:t>
            </a:r>
          </a:p>
          <a:p>
            <a:pPr marL="342900" indent="-342900">
              <a:lnSpc>
                <a:spcPct val="107000"/>
              </a:lnSpc>
              <a:spcAft>
                <a:spcPts val="800"/>
              </a:spcAft>
              <a:buSzPts val="1000"/>
              <a:buFont typeface="Arial" panose="020B0604020202020204" pitchFamily="34" charset="0"/>
              <a:buChar char="•"/>
              <a:tabLst>
                <a:tab pos="457200" algn="l"/>
              </a:tabLst>
            </a:pPr>
            <a:r>
              <a:rPr lang="en-US" dirty="0">
                <a:effectLst/>
                <a:ea typeface="Times New Roman" panose="02020603050405020304" pitchFamily="18" charset="0"/>
              </a:rPr>
              <a:t>Assignment of data to predefined categories </a:t>
            </a:r>
            <a:endParaRPr lang="en-US" dirty="0">
              <a:ea typeface="Times New Roman" panose="02020603050405020304" pitchFamily="18" charset="0"/>
            </a:endParaRPr>
          </a:p>
          <a:p>
            <a:pPr>
              <a:lnSpc>
                <a:spcPct val="107000"/>
              </a:lnSpc>
              <a:spcAft>
                <a:spcPts val="800"/>
              </a:spcAft>
              <a:buSzPts val="1000"/>
              <a:tabLst>
                <a:tab pos="457200" algn="l"/>
              </a:tabLst>
            </a:pPr>
            <a:r>
              <a:rPr lang="en-US" dirty="0">
                <a:effectLst/>
                <a:ea typeface="Times New Roman" panose="02020603050405020304" pitchFamily="18" charset="0"/>
              </a:rPr>
              <a:t>	(spam e-mail or non-spam)</a:t>
            </a:r>
          </a:p>
          <a:p>
            <a:pPr marL="342900" indent="-342900">
              <a:lnSpc>
                <a:spcPct val="107000"/>
              </a:lnSpc>
              <a:spcAft>
                <a:spcPts val="800"/>
              </a:spcAft>
              <a:buSzPts val="1000"/>
              <a:buFont typeface="Arial" panose="020B0604020202020204" pitchFamily="34" charset="0"/>
              <a:buChar char="•"/>
              <a:tabLst>
                <a:tab pos="457200" algn="l"/>
              </a:tabLst>
            </a:pPr>
            <a:r>
              <a:rPr lang="en-US" dirty="0">
                <a:effectLst/>
                <a:ea typeface="Times New Roman" panose="02020603050405020304" pitchFamily="18" charset="0"/>
              </a:rPr>
              <a:t>Assignment of pictures (dog or cat)</a:t>
            </a:r>
          </a:p>
        </p:txBody>
      </p:sp>
    </p:spTree>
    <p:extLst>
      <p:ext uri="{BB962C8B-B14F-4D97-AF65-F5344CB8AC3E}">
        <p14:creationId xmlns:p14="http://schemas.microsoft.com/office/powerpoint/2010/main" val="4089947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F2C1859D-C633-2DD9-A78F-A25DD66F7AF1}"/>
              </a:ext>
            </a:extLst>
          </p:cNvPr>
          <p:cNvSpPr>
            <a:spLocks noGrp="1"/>
          </p:cNvSpPr>
          <p:nvPr>
            <p:ph type="title"/>
          </p:nvPr>
        </p:nvSpPr>
        <p:spPr>
          <a:xfrm>
            <a:off x="767290" y="1030286"/>
            <a:ext cx="4153626" cy="2174091"/>
          </a:xfrm>
        </p:spPr>
        <p:txBody>
          <a:bodyPr anchor="b">
            <a:normAutofit/>
          </a:bodyPr>
          <a:lstStyle/>
          <a:p>
            <a:r>
              <a:rPr lang="en-US" sz="4800" dirty="0">
                <a:solidFill>
                  <a:schemeClr val="bg1"/>
                </a:solidFill>
                <a:effectLst/>
                <a:latin typeface="Calibri" panose="020F0502020204030204" pitchFamily="34" charset="0"/>
                <a:ea typeface="Times New Roman" panose="02020603050405020304" pitchFamily="18" charset="0"/>
              </a:rPr>
              <a:t>Unsupervised Learning</a:t>
            </a:r>
            <a:endParaRPr lang="en-US" sz="4800" dirty="0">
              <a:solidFill>
                <a:schemeClr val="bg1"/>
              </a:solidFill>
            </a:endParaRPr>
          </a:p>
        </p:txBody>
      </p:sp>
      <p:grpSp>
        <p:nvGrpSpPr>
          <p:cNvPr id="19" name="Group 12">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0"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Inhaltsplatzhalter 2">
            <a:extLst>
              <a:ext uri="{FF2B5EF4-FFF2-40B4-BE49-F238E27FC236}">
                <a16:creationId xmlns:a16="http://schemas.microsoft.com/office/drawing/2014/main" id="{B8972845-AA93-DF69-7468-6435CD7D00C4}"/>
              </a:ext>
            </a:extLst>
          </p:cNvPr>
          <p:cNvSpPr>
            <a:spLocks noGrp="1"/>
          </p:cNvSpPr>
          <p:nvPr>
            <p:ph idx="1"/>
          </p:nvPr>
        </p:nvSpPr>
        <p:spPr>
          <a:xfrm>
            <a:off x="767290" y="3428999"/>
            <a:ext cx="4075054" cy="2741213"/>
          </a:xfrm>
        </p:spPr>
        <p:txBody>
          <a:bodyPr anchor="t">
            <a:normAutofit/>
          </a:bodyPr>
          <a:lstStyle/>
          <a:p>
            <a:pPr marL="342900" lvl="0" indent="-342900">
              <a:spcAft>
                <a:spcPts val="800"/>
              </a:spcAft>
              <a:buSzPts val="1000"/>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cs typeface="Times New Roman" panose="02020603050405020304" pitchFamily="18" charset="0"/>
              </a:rPr>
              <a:t>Use of unknown data</a:t>
            </a:r>
          </a:p>
          <a:p>
            <a:pPr marL="342900" lvl="0" indent="-342900">
              <a:spcAft>
                <a:spcPts val="800"/>
              </a:spcAft>
              <a:buSzPts val="1000"/>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cs typeface="Times New Roman" panose="02020603050405020304" pitchFamily="18" charset="0"/>
              </a:rPr>
              <a:t>Recognize unstructured data patterns and relationships</a:t>
            </a:r>
          </a:p>
          <a:p>
            <a:pPr marL="342900" lvl="0" indent="-342900">
              <a:spcAft>
                <a:spcPts val="800"/>
              </a:spcAft>
              <a:buSzPts val="1000"/>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cs typeface="Times New Roman" panose="02020603050405020304" pitchFamily="18" charset="0"/>
              </a:rPr>
              <a:t>Categorizing data without prior monitoring </a:t>
            </a:r>
          </a:p>
        </p:txBody>
      </p:sp>
      <p:pic>
        <p:nvPicPr>
          <p:cNvPr id="12" name="Grafik 11" descr="Ein Bild, das Wirbellose, dunkel, Hohltiere, schließen enthält.&#10;&#10;Automatisch generierte Beschreibung">
            <a:extLst>
              <a:ext uri="{FF2B5EF4-FFF2-40B4-BE49-F238E27FC236}">
                <a16:creationId xmlns:a16="http://schemas.microsoft.com/office/drawing/2014/main" id="{BDDE275D-3864-6360-08A2-4721C4D2D8DD}"/>
              </a:ext>
            </a:extLst>
          </p:cNvPr>
          <p:cNvPicPr>
            <a:picLocks noChangeAspect="1"/>
          </p:cNvPicPr>
          <p:nvPr/>
        </p:nvPicPr>
        <p:blipFill rotWithShape="1">
          <a:blip r:embed="rId2">
            <a:extLst>
              <a:ext uri="{28A0092B-C50C-407E-A947-70E740481C1C}">
                <a14:useLocalDpi xmlns:a14="http://schemas.microsoft.com/office/drawing/2010/main" val="0"/>
              </a:ext>
            </a:extLst>
          </a:blip>
          <a:srcRect l="23752" r="-3943"/>
          <a:stretch/>
        </p:blipFill>
        <p:spPr>
          <a:xfrm>
            <a:off x="462834" y="13801"/>
            <a:ext cx="2341983" cy="1642764"/>
          </a:xfrm>
          <a:prstGeom prst="rect">
            <a:avLst/>
          </a:prstGeom>
        </p:spPr>
      </p:pic>
      <p:pic>
        <p:nvPicPr>
          <p:cNvPr id="5" name="Grafik 4">
            <a:extLst>
              <a:ext uri="{FF2B5EF4-FFF2-40B4-BE49-F238E27FC236}">
                <a16:creationId xmlns:a16="http://schemas.microsoft.com/office/drawing/2014/main" id="{E389EC13-44FE-2F37-9C69-1978EC1561E9}"/>
              </a:ext>
            </a:extLst>
          </p:cNvPr>
          <p:cNvPicPr>
            <a:picLocks noChangeAspect="1"/>
          </p:cNvPicPr>
          <p:nvPr/>
        </p:nvPicPr>
        <p:blipFill rotWithShape="1">
          <a:blip r:embed="rId3"/>
          <a:srcRect t="67106"/>
          <a:stretch/>
        </p:blipFill>
        <p:spPr>
          <a:xfrm>
            <a:off x="6096000" y="459195"/>
            <a:ext cx="5858945" cy="1548623"/>
          </a:xfrm>
          <a:prstGeom prst="rect">
            <a:avLst/>
          </a:prstGeom>
        </p:spPr>
      </p:pic>
      <p:sp>
        <p:nvSpPr>
          <p:cNvPr id="6" name="Textfeld 5">
            <a:extLst>
              <a:ext uri="{FF2B5EF4-FFF2-40B4-BE49-F238E27FC236}">
                <a16:creationId xmlns:a16="http://schemas.microsoft.com/office/drawing/2014/main" id="{D275F273-63FD-B0EB-C6A0-E07FBB161A2C}"/>
              </a:ext>
            </a:extLst>
          </p:cNvPr>
          <p:cNvSpPr txBox="1"/>
          <p:nvPr/>
        </p:nvSpPr>
        <p:spPr>
          <a:xfrm>
            <a:off x="6219019" y="3905076"/>
            <a:ext cx="6380536" cy="1671227"/>
          </a:xfrm>
          <a:prstGeom prst="rect">
            <a:avLst/>
          </a:prstGeom>
          <a:noFill/>
        </p:spPr>
        <p:txBody>
          <a:bodyPr wrap="square">
            <a:spAutoFit/>
          </a:bodyPr>
          <a:lstStyle/>
          <a:p>
            <a:pPr marL="0" lvl="0" indent="0">
              <a:lnSpc>
                <a:spcPct val="107000"/>
              </a:lnSpc>
              <a:spcAft>
                <a:spcPts val="800"/>
              </a:spcAft>
              <a:buSzPts val="1000"/>
              <a:buNone/>
              <a:tabLst>
                <a:tab pos="457200" algn="l"/>
              </a:tabLst>
            </a:pPr>
            <a:r>
              <a:rPr lang="en-US" sz="2400" b="1" dirty="0"/>
              <a:t>Applications:</a:t>
            </a:r>
          </a:p>
          <a:p>
            <a:pPr marL="342900" indent="-342900">
              <a:lnSpc>
                <a:spcPct val="107000"/>
              </a:lnSpc>
              <a:spcAft>
                <a:spcPts val="800"/>
              </a:spcAft>
              <a:buSzPts val="1000"/>
              <a:buFont typeface="Symbol" panose="05050102010706020507" pitchFamily="18" charset="2"/>
              <a:buChar char=""/>
              <a:tabLst>
                <a:tab pos="457200" algn="l"/>
              </a:tabLst>
            </a:pPr>
            <a:r>
              <a:rPr lang="en-US" dirty="0"/>
              <a:t>Data analysis</a:t>
            </a:r>
          </a:p>
          <a:p>
            <a:pPr marL="342900" indent="-342900">
              <a:lnSpc>
                <a:spcPct val="107000"/>
              </a:lnSpc>
              <a:spcAft>
                <a:spcPts val="800"/>
              </a:spcAft>
              <a:buSzPts val="1000"/>
              <a:buFont typeface="Symbol" panose="05050102010706020507" pitchFamily="18" charset="2"/>
              <a:buChar char=""/>
              <a:tabLst>
                <a:tab pos="457200" algn="l"/>
              </a:tabLst>
            </a:pPr>
            <a:r>
              <a:rPr lang="en-US" dirty="0"/>
              <a:t>Segmentation of customer data</a:t>
            </a:r>
          </a:p>
          <a:p>
            <a:pPr marL="342900" indent="-342900">
              <a:lnSpc>
                <a:spcPct val="107000"/>
              </a:lnSpc>
              <a:spcAft>
                <a:spcPts val="800"/>
              </a:spcAft>
              <a:buSzPts val="1000"/>
              <a:buFont typeface="Symbol" panose="05050102010706020507" pitchFamily="18" charset="2"/>
              <a:buChar char=""/>
              <a:tabLst>
                <a:tab pos="457200" algn="l"/>
              </a:tabLst>
            </a:pPr>
            <a:r>
              <a:rPr lang="en-US" dirty="0"/>
              <a:t>Anomaly detection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39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F2C1859D-C633-2DD9-A78F-A25DD66F7AF1}"/>
              </a:ext>
            </a:extLst>
          </p:cNvPr>
          <p:cNvSpPr>
            <a:spLocks noGrp="1"/>
          </p:cNvSpPr>
          <p:nvPr>
            <p:ph type="title"/>
          </p:nvPr>
        </p:nvSpPr>
        <p:spPr>
          <a:xfrm>
            <a:off x="767290" y="1030286"/>
            <a:ext cx="4153626" cy="2174091"/>
          </a:xfrm>
        </p:spPr>
        <p:txBody>
          <a:bodyPr anchor="b">
            <a:normAutofit/>
          </a:bodyPr>
          <a:lstStyle/>
          <a:p>
            <a:r>
              <a:rPr lang="en-US" sz="4800" dirty="0">
                <a:solidFill>
                  <a:schemeClr val="bg1"/>
                </a:solidFill>
                <a:effectLst/>
                <a:latin typeface="Calibri" panose="020F0502020204030204" pitchFamily="34" charset="0"/>
                <a:ea typeface="Times New Roman" panose="02020603050405020304" pitchFamily="18" charset="0"/>
              </a:rPr>
              <a:t>Reinforcement Learning</a:t>
            </a:r>
            <a:endParaRPr lang="en-US" sz="4800" dirty="0">
              <a:solidFill>
                <a:schemeClr val="bg1"/>
              </a:solidFill>
            </a:endParaRPr>
          </a:p>
        </p:txBody>
      </p:sp>
      <p:grpSp>
        <p:nvGrpSpPr>
          <p:cNvPr id="19" name="Group 12">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0"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Inhaltsplatzhalter 2">
            <a:extLst>
              <a:ext uri="{FF2B5EF4-FFF2-40B4-BE49-F238E27FC236}">
                <a16:creationId xmlns:a16="http://schemas.microsoft.com/office/drawing/2014/main" id="{B8972845-AA93-DF69-7468-6435CD7D00C4}"/>
              </a:ext>
            </a:extLst>
          </p:cNvPr>
          <p:cNvSpPr>
            <a:spLocks noGrp="1"/>
          </p:cNvSpPr>
          <p:nvPr>
            <p:ph idx="1"/>
          </p:nvPr>
        </p:nvSpPr>
        <p:spPr>
          <a:xfrm>
            <a:off x="767290" y="3428999"/>
            <a:ext cx="4075054" cy="2741213"/>
          </a:xfrm>
        </p:spPr>
        <p:txBody>
          <a:bodyPr anchor="t">
            <a:normAutofit/>
          </a:bodyPr>
          <a:lstStyle/>
          <a:p>
            <a:pPr marL="342900" indent="-342900">
              <a:spcAft>
                <a:spcPts val="800"/>
              </a:spcAft>
              <a:buSzPts val="1000"/>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cs typeface="Times New Roman" panose="02020603050405020304" pitchFamily="18" charset="0"/>
              </a:rPr>
              <a:t>Uses reward &amp; punishment system</a:t>
            </a:r>
          </a:p>
          <a:p>
            <a:pPr marL="342900" lvl="0" indent="-342900">
              <a:spcAft>
                <a:spcPts val="800"/>
              </a:spcAft>
              <a:buSzPts val="1000"/>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cs typeface="Times New Roman" panose="02020603050405020304" pitchFamily="18" charset="0"/>
              </a:rPr>
              <a:t>Based on interactions between agent and environment</a:t>
            </a:r>
          </a:p>
          <a:p>
            <a:pPr marL="342900" lvl="0" indent="-342900">
              <a:spcAft>
                <a:spcPts val="800"/>
              </a:spcAft>
              <a:buSzPts val="1000"/>
              <a:buFont typeface="Symbol" panose="05050102010706020507" pitchFamily="18" charset="2"/>
              <a:buChar char=""/>
              <a:tabLst>
                <a:tab pos="457200" algn="l"/>
              </a:tabLst>
            </a:pPr>
            <a:r>
              <a:rPr lang="en-US" sz="2000" dirty="0">
                <a:solidFill>
                  <a:schemeClr val="bg1"/>
                </a:solidFill>
                <a:effectLst/>
                <a:ea typeface="Times New Roman" panose="02020603050405020304" pitchFamily="18" charset="0"/>
                <a:cs typeface="Times New Roman" panose="02020603050405020304" pitchFamily="18" charset="0"/>
              </a:rPr>
              <a:t>Trial-and-error learning through interaction with environment</a:t>
            </a:r>
          </a:p>
        </p:txBody>
      </p:sp>
      <p:pic>
        <p:nvPicPr>
          <p:cNvPr id="12" name="Grafik 11" descr="Ein Bild, das Wirbellose, dunkel, Hohltiere, schließen enthält.&#10;&#10;Automatisch generierte Beschreibung">
            <a:extLst>
              <a:ext uri="{FF2B5EF4-FFF2-40B4-BE49-F238E27FC236}">
                <a16:creationId xmlns:a16="http://schemas.microsoft.com/office/drawing/2014/main" id="{BDDE275D-3864-6360-08A2-4721C4D2D8DD}"/>
              </a:ext>
            </a:extLst>
          </p:cNvPr>
          <p:cNvPicPr>
            <a:picLocks noChangeAspect="1"/>
          </p:cNvPicPr>
          <p:nvPr/>
        </p:nvPicPr>
        <p:blipFill rotWithShape="1">
          <a:blip r:embed="rId2">
            <a:extLst>
              <a:ext uri="{28A0092B-C50C-407E-A947-70E740481C1C}">
                <a14:useLocalDpi xmlns:a14="http://schemas.microsoft.com/office/drawing/2010/main" val="0"/>
              </a:ext>
            </a:extLst>
          </a:blip>
          <a:srcRect l="23752" r="-3943"/>
          <a:stretch/>
        </p:blipFill>
        <p:spPr>
          <a:xfrm>
            <a:off x="462834" y="13801"/>
            <a:ext cx="2341983" cy="1642764"/>
          </a:xfrm>
          <a:prstGeom prst="rect">
            <a:avLst/>
          </a:prstGeom>
        </p:spPr>
      </p:pic>
      <p:sp>
        <p:nvSpPr>
          <p:cNvPr id="6" name="Textfeld 5">
            <a:extLst>
              <a:ext uri="{FF2B5EF4-FFF2-40B4-BE49-F238E27FC236}">
                <a16:creationId xmlns:a16="http://schemas.microsoft.com/office/drawing/2014/main" id="{D275F273-63FD-B0EB-C6A0-E07FBB161A2C}"/>
              </a:ext>
            </a:extLst>
          </p:cNvPr>
          <p:cNvSpPr txBox="1"/>
          <p:nvPr/>
        </p:nvSpPr>
        <p:spPr>
          <a:xfrm>
            <a:off x="6219019" y="3905076"/>
            <a:ext cx="6380536" cy="1671227"/>
          </a:xfrm>
          <a:prstGeom prst="rect">
            <a:avLst/>
          </a:prstGeom>
          <a:noFill/>
        </p:spPr>
        <p:txBody>
          <a:bodyPr wrap="square">
            <a:spAutoFit/>
          </a:bodyPr>
          <a:lstStyle/>
          <a:p>
            <a:pPr marL="0" lvl="0" indent="0">
              <a:lnSpc>
                <a:spcPct val="107000"/>
              </a:lnSpc>
              <a:spcAft>
                <a:spcPts val="800"/>
              </a:spcAft>
              <a:buSzPts val="1000"/>
              <a:buNone/>
              <a:tabLst>
                <a:tab pos="457200" algn="l"/>
              </a:tabLst>
            </a:pPr>
            <a:r>
              <a:rPr lang="en-US" sz="2400" b="1" dirty="0"/>
              <a:t>Applications:</a:t>
            </a:r>
          </a:p>
          <a:p>
            <a:pPr marL="342900" indent="-342900">
              <a:lnSpc>
                <a:spcPct val="107000"/>
              </a:lnSpc>
              <a:spcAft>
                <a:spcPts val="800"/>
              </a:spcAft>
              <a:buSzPts val="1000"/>
              <a:buFont typeface="Symbol" panose="05050102010706020507" pitchFamily="18" charset="2"/>
              <a:buChar char=""/>
              <a:tabLst>
                <a:tab pos="457200" algn="l"/>
              </a:tabLst>
            </a:pPr>
            <a:r>
              <a:rPr lang="en-US" dirty="0"/>
              <a:t>Game theory (chess)</a:t>
            </a:r>
          </a:p>
          <a:p>
            <a:pPr marL="342900" indent="-342900">
              <a:lnSpc>
                <a:spcPct val="107000"/>
              </a:lnSpc>
              <a:spcAft>
                <a:spcPts val="800"/>
              </a:spcAft>
              <a:buSzPts val="1000"/>
              <a:buFont typeface="Symbol" panose="05050102010706020507" pitchFamily="18" charset="2"/>
              <a:buChar char=""/>
              <a:tabLst>
                <a:tab pos="457200" algn="l"/>
              </a:tabLst>
            </a:pPr>
            <a:r>
              <a:rPr lang="en-US" dirty="0"/>
              <a:t>Automation of processes</a:t>
            </a:r>
          </a:p>
          <a:p>
            <a:pPr marL="342900" indent="-342900">
              <a:lnSpc>
                <a:spcPct val="107000"/>
              </a:lnSpc>
              <a:spcAft>
                <a:spcPts val="800"/>
              </a:spcAft>
              <a:buSzPts val="1000"/>
              <a:buFont typeface="Symbol" panose="05050102010706020507" pitchFamily="18" charset="2"/>
              <a:buChar char=""/>
              <a:tabLst>
                <a:tab pos="457200" algn="l"/>
              </a:tabLst>
            </a:pPr>
            <a:r>
              <a:rPr lang="en-US" dirty="0"/>
              <a:t>Financial market analysis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Grafik 6">
            <a:extLst>
              <a:ext uri="{FF2B5EF4-FFF2-40B4-BE49-F238E27FC236}">
                <a16:creationId xmlns:a16="http://schemas.microsoft.com/office/drawing/2014/main" id="{20D7E32C-ADE3-73AC-B63D-D426C0324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196" y="340716"/>
            <a:ext cx="5227022" cy="2863661"/>
          </a:xfrm>
          <a:prstGeom prst="rect">
            <a:avLst/>
          </a:prstGeom>
        </p:spPr>
      </p:pic>
    </p:spTree>
    <p:extLst>
      <p:ext uri="{BB962C8B-B14F-4D97-AF65-F5344CB8AC3E}">
        <p14:creationId xmlns:p14="http://schemas.microsoft.com/office/powerpoint/2010/main" val="334211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a:extLst>
              <a:ext uri="{FF2B5EF4-FFF2-40B4-BE49-F238E27FC236}">
                <a16:creationId xmlns:a16="http://schemas.microsoft.com/office/drawing/2014/main" id="{E83CAFC1-7E1C-51AA-4BA6-AD40E9FAA74E}"/>
              </a:ext>
            </a:extLst>
          </p:cNvPr>
          <p:cNvPicPr>
            <a:picLocks noChangeAspect="1"/>
          </p:cNvPicPr>
          <p:nvPr/>
        </p:nvPicPr>
        <p:blipFill rotWithShape="1">
          <a:blip r:embed="rId2">
            <a:alphaModFix amt="40000"/>
          </a:blip>
          <a:srcRect l="7555"/>
          <a:stretch/>
        </p:blipFill>
        <p:spPr>
          <a:xfrm>
            <a:off x="3" y="10"/>
            <a:ext cx="12191997" cy="6857990"/>
          </a:xfrm>
          <a:prstGeom prst="rect">
            <a:avLst/>
          </a:prstGeom>
        </p:spPr>
      </p:pic>
      <p:grpSp>
        <p:nvGrpSpPr>
          <p:cNvPr id="21" name="Group 15">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7"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Inhaltsplatzhalter 2">
            <a:extLst>
              <a:ext uri="{FF2B5EF4-FFF2-40B4-BE49-F238E27FC236}">
                <a16:creationId xmlns:a16="http://schemas.microsoft.com/office/drawing/2014/main" id="{227CB4AB-0EBE-45AC-274C-014422CB2854}"/>
              </a:ext>
            </a:extLst>
          </p:cNvPr>
          <p:cNvSpPr>
            <a:spLocks noGrp="1"/>
          </p:cNvSpPr>
          <p:nvPr>
            <p:ph idx="1"/>
          </p:nvPr>
        </p:nvSpPr>
        <p:spPr>
          <a:xfrm>
            <a:off x="2210936" y="2470248"/>
            <a:ext cx="9484235" cy="3052726"/>
          </a:xfrm>
        </p:spPr>
        <p:txBody>
          <a:bodyPr>
            <a:normAutofit/>
          </a:bodyPr>
          <a:lstStyle/>
          <a:p>
            <a:pPr marL="0" indent="0">
              <a:buNone/>
            </a:pPr>
            <a:r>
              <a:rPr lang="de-DE" sz="2400" u="sng">
                <a:effectLst/>
                <a:latin typeface="Calibri" panose="020F0502020204030204" pitchFamily="34" charset="0"/>
                <a:ea typeface="Times New Roman" panose="02020603050405020304" pitchFamily="18" charset="0"/>
                <a:cs typeface="Calibri" panose="020F0502020204030204" pitchFamily="34" charset="0"/>
                <a:hlinkClick r:id="rId3"/>
              </a:rPr>
              <a:t>https://www.youtube.com/watch?v=2e9930RW4Dw&amp;ab_channel=NVIDIA</a:t>
            </a:r>
            <a:r>
              <a:rPr lang="de-DE" sz="2400">
                <a:effectLst/>
                <a:latin typeface="Calibri" panose="020F0502020204030204" pitchFamily="34" charset="0"/>
                <a:ea typeface="Times New Roman" panose="02020603050405020304" pitchFamily="18" charset="0"/>
                <a:cs typeface="Calibri" panose="020F0502020204030204" pitchFamily="34"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endParaRPr lang="de-DE" sz="2400"/>
          </a:p>
        </p:txBody>
      </p:sp>
    </p:spTree>
    <p:extLst>
      <p:ext uri="{BB962C8B-B14F-4D97-AF65-F5344CB8AC3E}">
        <p14:creationId xmlns:p14="http://schemas.microsoft.com/office/powerpoint/2010/main" val="401539854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D8DA4-C0E3-9DF1-4510-1D1311F2658F}"/>
              </a:ext>
            </a:extLst>
          </p:cNvPr>
          <p:cNvSpPr>
            <a:spLocks noGrp="1"/>
          </p:cNvSpPr>
          <p:nvPr>
            <p:ph type="title"/>
          </p:nvPr>
        </p:nvSpPr>
        <p:spPr>
          <a:xfrm>
            <a:off x="648929" y="629266"/>
            <a:ext cx="3651467" cy="1676603"/>
          </a:xfrm>
        </p:spPr>
        <p:txBody>
          <a:bodyPr>
            <a:normAutofit/>
          </a:bodyPr>
          <a:lstStyle/>
          <a:p>
            <a:pPr marL="0" indent="0" algn="ctr">
              <a:buNone/>
            </a:pPr>
            <a:r>
              <a:rPr lang="en-US" sz="4800" dirty="0"/>
              <a:t>Application of AI</a:t>
            </a:r>
          </a:p>
        </p:txBody>
      </p:sp>
      <p:sp>
        <p:nvSpPr>
          <p:cNvPr id="3" name="Inhaltsplatzhalter 2">
            <a:extLst>
              <a:ext uri="{FF2B5EF4-FFF2-40B4-BE49-F238E27FC236}">
                <a16:creationId xmlns:a16="http://schemas.microsoft.com/office/drawing/2014/main" id="{2B1F3FB3-65D9-CA99-7AC7-AAE28C94AF37}"/>
              </a:ext>
            </a:extLst>
          </p:cNvPr>
          <p:cNvSpPr>
            <a:spLocks noGrp="1"/>
          </p:cNvSpPr>
          <p:nvPr>
            <p:ph idx="1"/>
          </p:nvPr>
        </p:nvSpPr>
        <p:spPr>
          <a:xfrm>
            <a:off x="648931" y="2438400"/>
            <a:ext cx="3651466" cy="3785419"/>
          </a:xfrm>
        </p:spPr>
        <p:txBody>
          <a:bodyPr>
            <a:normAutofit/>
          </a:bodyPr>
          <a:lstStyle/>
          <a:p>
            <a:pPr marL="0" indent="0">
              <a:buNone/>
            </a:pPr>
            <a:r>
              <a:rPr lang="en-US" sz="1800" b="1" dirty="0">
                <a:effectLst/>
                <a:ea typeface="Times New Roman" panose="02020603050405020304" pitchFamily="18" charset="0"/>
                <a:cs typeface="Calibri" panose="020F0502020204030204" pitchFamily="34" charset="0"/>
              </a:rPr>
              <a:t>Already in daily life:</a:t>
            </a: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Voice assistants on Smartphone (Siri, Alexa)</a:t>
            </a:r>
          </a:p>
          <a:p>
            <a:r>
              <a:rPr lang="en-US" sz="1800" dirty="0">
                <a:latin typeface="Calibri" panose="020F0502020204030204" pitchFamily="34" charset="0"/>
                <a:ea typeface="Calibri" panose="020F0502020204030204" pitchFamily="34" charset="0"/>
                <a:cs typeface="Times New Roman" panose="02020603050405020304" pitchFamily="18" charset="0"/>
              </a:rPr>
              <a:t>Online shopping and advertising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Recommendation systems (Netflix, Amazon and YouTube)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Robots used in factories</a:t>
            </a:r>
          </a:p>
        </p:txBody>
      </p:sp>
      <p:pic>
        <p:nvPicPr>
          <p:cNvPr id="5" name="Grafik 4">
            <a:extLst>
              <a:ext uri="{FF2B5EF4-FFF2-40B4-BE49-F238E27FC236}">
                <a16:creationId xmlns:a16="http://schemas.microsoft.com/office/drawing/2014/main" id="{E316CFD2-6F02-1D78-1572-CCC2363BC130}"/>
              </a:ext>
            </a:extLst>
          </p:cNvPr>
          <p:cNvPicPr>
            <a:picLocks noChangeAspect="1"/>
          </p:cNvPicPr>
          <p:nvPr/>
        </p:nvPicPr>
        <p:blipFill rotWithShape="1">
          <a:blip r:embed="rId2">
            <a:extLst>
              <a:ext uri="{28A0092B-C50C-407E-A947-70E740481C1C}">
                <a14:useLocalDpi xmlns:a14="http://schemas.microsoft.com/office/drawing/2010/main" val="0"/>
              </a:ext>
            </a:extLst>
          </a:blip>
          <a:srcRect r="-2" b="3915"/>
          <a:stretch/>
        </p:blipFill>
        <p:spPr>
          <a:xfrm>
            <a:off x="4639056" y="10"/>
            <a:ext cx="7552944" cy="6857990"/>
          </a:xfrm>
          <a:prstGeom prst="rect">
            <a:avLst/>
          </a:prstGeom>
          <a:effectLst/>
        </p:spPr>
      </p:pic>
    </p:spTree>
    <p:extLst>
      <p:ext uri="{BB962C8B-B14F-4D97-AF65-F5344CB8AC3E}">
        <p14:creationId xmlns:p14="http://schemas.microsoft.com/office/powerpoint/2010/main" val="3823019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fik 13" descr="Ein Bild, das Transport, drinnen enthält.&#10;&#10;Automatisch generierte Beschreibung">
            <a:extLst>
              <a:ext uri="{FF2B5EF4-FFF2-40B4-BE49-F238E27FC236}">
                <a16:creationId xmlns:a16="http://schemas.microsoft.com/office/drawing/2014/main" id="{BA58B58F-262C-FB44-0CD2-8518AB10C551}"/>
              </a:ext>
            </a:extLst>
          </p:cNvPr>
          <p:cNvPicPr>
            <a:picLocks noChangeAspect="1"/>
          </p:cNvPicPr>
          <p:nvPr/>
        </p:nvPicPr>
        <p:blipFill rotWithShape="1">
          <a:blip r:embed="rId2">
            <a:extLst>
              <a:ext uri="{28A0092B-C50C-407E-A947-70E740481C1C}">
                <a14:useLocalDpi xmlns:a14="http://schemas.microsoft.com/office/drawing/2010/main" val="0"/>
              </a:ext>
            </a:extLst>
          </a:blip>
          <a:srcRect l="5100" r="15589"/>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72E4B03B-A295-F99A-69AB-444321039D67}"/>
              </a:ext>
            </a:extLst>
          </p:cNvPr>
          <p:cNvSpPr>
            <a:spLocks noGrp="1"/>
          </p:cNvSpPr>
          <p:nvPr>
            <p:ph type="title"/>
          </p:nvPr>
        </p:nvSpPr>
        <p:spPr>
          <a:xfrm>
            <a:off x="838200" y="365125"/>
            <a:ext cx="3822189" cy="1899912"/>
          </a:xfrm>
        </p:spPr>
        <p:txBody>
          <a:bodyPr vert="horz" lIns="91440" tIns="45720" rIns="91440" bIns="45720" rtlCol="0" anchor="ctr">
            <a:normAutofit/>
          </a:bodyPr>
          <a:lstStyle/>
          <a:p>
            <a:pPr lvl="1" algn="l" rtl="0">
              <a:lnSpc>
                <a:spcPct val="90000"/>
              </a:lnSpc>
              <a:spcBef>
                <a:spcPct val="0"/>
              </a:spcBef>
            </a:pPr>
            <a:r>
              <a:rPr lang="en-US" sz="4000" kern="1200" dirty="0">
                <a:solidFill>
                  <a:schemeClr val="tx1"/>
                </a:solidFill>
                <a:effectLst/>
                <a:latin typeface="+mj-lt"/>
                <a:ea typeface="+mj-ea"/>
                <a:cs typeface="+mj-cs"/>
              </a:rPr>
              <a:t>AI in industry</a:t>
            </a:r>
          </a:p>
        </p:txBody>
      </p:sp>
      <p:sp>
        <p:nvSpPr>
          <p:cNvPr id="3" name="Inhaltsplatzhalter 2">
            <a:extLst>
              <a:ext uri="{FF2B5EF4-FFF2-40B4-BE49-F238E27FC236}">
                <a16:creationId xmlns:a16="http://schemas.microsoft.com/office/drawing/2014/main" id="{819A7B34-3D52-9F52-59D5-79E6F0030008}"/>
              </a:ext>
            </a:extLst>
          </p:cNvPr>
          <p:cNvSpPr>
            <a:spLocks noGrp="1"/>
          </p:cNvSpPr>
          <p:nvPr>
            <p:ph sz="half" idx="1"/>
          </p:nvPr>
        </p:nvSpPr>
        <p:spPr>
          <a:xfrm>
            <a:off x="838200" y="2434201"/>
            <a:ext cx="3822189" cy="3742762"/>
          </a:xfrm>
        </p:spPr>
        <p:txBody>
          <a:bodyPr vert="horz" lIns="91440" tIns="45720" rIns="91440" bIns="45720" rtlCol="0">
            <a:normAutofit/>
          </a:bodyPr>
          <a:lstStyle/>
          <a:p>
            <a:r>
              <a:rPr lang="en-US" sz="2000" dirty="0">
                <a:effectLst/>
              </a:rPr>
              <a:t>AI Based Robots</a:t>
            </a:r>
          </a:p>
          <a:p>
            <a:r>
              <a:rPr lang="en-US" sz="2000" dirty="0"/>
              <a:t>Product Development</a:t>
            </a:r>
          </a:p>
          <a:p>
            <a:r>
              <a:rPr lang="en-US" sz="2000" dirty="0"/>
              <a:t>Visual Inspections and Quality Control</a:t>
            </a:r>
          </a:p>
        </p:txBody>
      </p:sp>
      <p:grpSp>
        <p:nvGrpSpPr>
          <p:cNvPr id="25" name="Gruppieren 24">
            <a:extLst>
              <a:ext uri="{FF2B5EF4-FFF2-40B4-BE49-F238E27FC236}">
                <a16:creationId xmlns:a16="http://schemas.microsoft.com/office/drawing/2014/main" id="{D9BA430D-DAB1-3587-85AF-70CEDD6B3546}"/>
              </a:ext>
            </a:extLst>
          </p:cNvPr>
          <p:cNvGrpSpPr/>
          <p:nvPr/>
        </p:nvGrpSpPr>
        <p:grpSpPr>
          <a:xfrm>
            <a:off x="5020818" y="1143374"/>
            <a:ext cx="6409189" cy="4351347"/>
            <a:chOff x="5180286" y="1755770"/>
            <a:chExt cx="6409189" cy="4351347"/>
          </a:xfrm>
        </p:grpSpPr>
        <p:sp>
          <p:nvSpPr>
            <p:cNvPr id="23" name="Rechteck 22">
              <a:extLst>
                <a:ext uri="{FF2B5EF4-FFF2-40B4-BE49-F238E27FC236}">
                  <a16:creationId xmlns:a16="http://schemas.microsoft.com/office/drawing/2014/main" id="{62940C1C-E9A8-DF7D-8758-1FC014691EAD}"/>
                </a:ext>
              </a:extLst>
            </p:cNvPr>
            <p:cNvSpPr/>
            <p:nvPr/>
          </p:nvSpPr>
          <p:spPr>
            <a:xfrm>
              <a:off x="5180286" y="1755777"/>
              <a:ext cx="6409189" cy="4351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5" name="Gruppieren 14">
              <a:extLst>
                <a:ext uri="{FF2B5EF4-FFF2-40B4-BE49-F238E27FC236}">
                  <a16:creationId xmlns:a16="http://schemas.microsoft.com/office/drawing/2014/main" id="{D543FDB3-2421-F928-8CF8-A589CABAF43A}"/>
                </a:ext>
              </a:extLst>
            </p:cNvPr>
            <p:cNvGrpSpPr/>
            <p:nvPr/>
          </p:nvGrpSpPr>
          <p:grpSpPr>
            <a:xfrm>
              <a:off x="5180286" y="1755770"/>
              <a:ext cx="6409189" cy="4351339"/>
              <a:chOff x="5553511" y="1577122"/>
              <a:chExt cx="6409189" cy="4351339"/>
            </a:xfrm>
          </p:grpSpPr>
          <p:sp>
            <p:nvSpPr>
              <p:cNvPr id="16" name="Rechteck 15">
                <a:extLst>
                  <a:ext uri="{FF2B5EF4-FFF2-40B4-BE49-F238E27FC236}">
                    <a16:creationId xmlns:a16="http://schemas.microsoft.com/office/drawing/2014/main" id="{8EAAD65F-FD59-D802-0813-75C690486380}"/>
                  </a:ext>
                </a:extLst>
              </p:cNvPr>
              <p:cNvSpPr/>
              <p:nvPr/>
            </p:nvSpPr>
            <p:spPr>
              <a:xfrm>
                <a:off x="5845732" y="2609740"/>
                <a:ext cx="2154573" cy="26399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350EDE59-3494-BC2D-418D-E4BF4B114527}"/>
                  </a:ext>
                </a:extLst>
              </p:cNvPr>
              <p:cNvSpPr/>
              <p:nvPr/>
            </p:nvSpPr>
            <p:spPr>
              <a:xfrm>
                <a:off x="8904216" y="2609741"/>
                <a:ext cx="2154573" cy="26399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CFFFFACB-B079-FFB9-9514-7801084B378E}"/>
                  </a:ext>
                </a:extLst>
              </p:cNvPr>
              <p:cNvSpPr/>
              <p:nvPr/>
            </p:nvSpPr>
            <p:spPr>
              <a:xfrm>
                <a:off x="8904216" y="3297000"/>
                <a:ext cx="2756481" cy="58710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1416D466-4D55-F726-7BA5-6EC7691B936E}"/>
                  </a:ext>
                </a:extLst>
              </p:cNvPr>
              <p:cNvPicPr>
                <a:picLocks noChangeAspect="1"/>
              </p:cNvPicPr>
              <p:nvPr/>
            </p:nvPicPr>
            <p:blipFill>
              <a:blip r:embed="rId3">
                <a:extLst>
                  <a:ext uri="{28A0092B-C50C-407E-A947-70E740481C1C}">
                    <a14:useLocalDpi xmlns:a14="http://schemas.microsoft.com/office/drawing/2010/main" val="0"/>
                  </a:ext>
                </a:extLst>
              </a:blip>
              <a:srcRect l="100" r="100"/>
              <a:stretch/>
            </p:blipFill>
            <p:spPr>
              <a:xfrm>
                <a:off x="5553511" y="1577122"/>
                <a:ext cx="6409189" cy="4351339"/>
              </a:xfrm>
              <a:prstGeom prst="rect">
                <a:avLst/>
              </a:prstGeom>
            </p:spPr>
          </p:pic>
        </p:grpSp>
      </p:grpSp>
      <p:grpSp>
        <p:nvGrpSpPr>
          <p:cNvPr id="26" name="Gruppieren 25">
            <a:extLst>
              <a:ext uri="{FF2B5EF4-FFF2-40B4-BE49-F238E27FC236}">
                <a16:creationId xmlns:a16="http://schemas.microsoft.com/office/drawing/2014/main" id="{983DAC7C-9230-3D4F-AB29-5E52F7E8F768}"/>
              </a:ext>
            </a:extLst>
          </p:cNvPr>
          <p:cNvGrpSpPr/>
          <p:nvPr/>
        </p:nvGrpSpPr>
        <p:grpSpPr>
          <a:xfrm>
            <a:off x="5015363" y="1143366"/>
            <a:ext cx="6413284" cy="4351340"/>
            <a:chOff x="5176191" y="1755777"/>
            <a:chExt cx="6413284" cy="4351340"/>
          </a:xfrm>
        </p:grpSpPr>
        <p:sp>
          <p:nvSpPr>
            <p:cNvPr id="27" name="Rechteck 26">
              <a:extLst>
                <a:ext uri="{FF2B5EF4-FFF2-40B4-BE49-F238E27FC236}">
                  <a16:creationId xmlns:a16="http://schemas.microsoft.com/office/drawing/2014/main" id="{F10B27F5-ED0B-C1E6-BB39-787AD89F1B48}"/>
                </a:ext>
              </a:extLst>
            </p:cNvPr>
            <p:cNvSpPr/>
            <p:nvPr/>
          </p:nvSpPr>
          <p:spPr>
            <a:xfrm>
              <a:off x="5180286" y="1755777"/>
              <a:ext cx="6409189" cy="4351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3" name="Grafik 32">
              <a:extLst>
                <a:ext uri="{FF2B5EF4-FFF2-40B4-BE49-F238E27FC236}">
                  <a16:creationId xmlns:a16="http://schemas.microsoft.com/office/drawing/2014/main" id="{6A5073B4-9B81-4FAC-132E-76B426DC5F79}"/>
                </a:ext>
              </a:extLst>
            </p:cNvPr>
            <p:cNvPicPr>
              <a:picLocks noChangeAspect="1"/>
            </p:cNvPicPr>
            <p:nvPr/>
          </p:nvPicPr>
          <p:blipFill>
            <a:blip r:embed="rId3">
              <a:extLst>
                <a:ext uri="{28A0092B-C50C-407E-A947-70E740481C1C}">
                  <a14:useLocalDpi xmlns:a14="http://schemas.microsoft.com/office/drawing/2010/main" val="0"/>
                </a:ext>
              </a:extLst>
            </a:blip>
            <a:srcRect l="100" r="100"/>
            <a:stretch/>
          </p:blipFill>
          <p:spPr>
            <a:xfrm>
              <a:off x="5176191" y="1755777"/>
              <a:ext cx="6409189" cy="4351339"/>
            </a:xfrm>
            <a:prstGeom prst="rect">
              <a:avLst/>
            </a:prstGeom>
          </p:spPr>
        </p:pic>
      </p:grpSp>
    </p:spTree>
    <p:extLst>
      <p:ext uri="{BB962C8B-B14F-4D97-AF65-F5344CB8AC3E}">
        <p14:creationId xmlns:p14="http://schemas.microsoft.com/office/powerpoint/2010/main" val="219773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42"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Inhaltsplatzhalter 23" descr="Ein Bild, das grün, draußen, Fräse enthält.&#10;&#10;Automatisch generierte Beschreibung">
            <a:extLst>
              <a:ext uri="{FF2B5EF4-FFF2-40B4-BE49-F238E27FC236}">
                <a16:creationId xmlns:a16="http://schemas.microsoft.com/office/drawing/2014/main" id="{93B8C998-5DC6-72D7-5CA2-CD6754990A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091" r="35364"/>
          <a:stretch/>
        </p:blipFill>
        <p:spPr>
          <a:xfrm>
            <a:off x="3523488" y="10"/>
            <a:ext cx="8668512" cy="6857990"/>
          </a:xfrm>
          <a:prstGeom prst="rect">
            <a:avLst/>
          </a:prstGeom>
        </p:spPr>
      </p:pic>
      <p:sp>
        <p:nvSpPr>
          <p:cNvPr id="43" name="Rectangle 4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el 4">
            <a:extLst>
              <a:ext uri="{FF2B5EF4-FFF2-40B4-BE49-F238E27FC236}">
                <a16:creationId xmlns:a16="http://schemas.microsoft.com/office/drawing/2014/main" id="{4FEE7A88-F9C3-CBEA-724A-DD72C5F7BB74}"/>
              </a:ext>
            </a:extLst>
          </p:cNvPr>
          <p:cNvSpPr>
            <a:spLocks noGrp="1"/>
          </p:cNvSpPr>
          <p:nvPr>
            <p:ph type="title"/>
          </p:nvPr>
        </p:nvSpPr>
        <p:spPr>
          <a:xfrm>
            <a:off x="477980" y="1122363"/>
            <a:ext cx="4170219" cy="3204134"/>
          </a:xfrm>
        </p:spPr>
        <p:txBody>
          <a:bodyPr vert="horz" lIns="91440" tIns="45720" rIns="91440" bIns="45720" rtlCol="0" anchor="b">
            <a:normAutofit/>
          </a:bodyPr>
          <a:lstStyle/>
          <a:p>
            <a:r>
              <a:rPr lang="en-US" dirty="0"/>
              <a:t>AI Based Robots</a:t>
            </a:r>
            <a:br>
              <a:rPr lang="en-US" dirty="0"/>
            </a:br>
            <a:br>
              <a:rPr lang="en-US" dirty="0"/>
            </a:br>
            <a:r>
              <a:rPr lang="en-US" sz="2400" b="1" dirty="0"/>
              <a:t>Pick and Place vs. Bin Picking</a:t>
            </a:r>
            <a:br>
              <a:rPr lang="en-US" b="1" dirty="0"/>
            </a:br>
            <a:endParaRPr lang="en-US" dirty="0"/>
          </a:p>
        </p:txBody>
      </p:sp>
      <p:sp>
        <p:nvSpPr>
          <p:cNvPr id="45" name="Rectangle 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83824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Inhaltsplatzhalter 21">
            <a:extLst>
              <a:ext uri="{FF2B5EF4-FFF2-40B4-BE49-F238E27FC236}">
                <a16:creationId xmlns:a16="http://schemas.microsoft.com/office/drawing/2014/main" id="{99F104C0-1A8F-D643-E2D2-6A8DBF039C7F}"/>
              </a:ext>
            </a:extLst>
          </p:cNvPr>
          <p:cNvPicPr>
            <a:picLocks noChangeAspect="1"/>
          </p:cNvPicPr>
          <p:nvPr/>
        </p:nvPicPr>
        <p:blipFill rotWithShape="1">
          <a:blip r:embed="rId2"/>
          <a:srcRect t="8073" r="1" b="1"/>
          <a:stretch/>
        </p:blipFill>
        <p:spPr>
          <a:xfrm>
            <a:off x="20" y="10"/>
            <a:ext cx="9947062" cy="6857990"/>
          </a:xfrm>
          <a:prstGeom prst="rect">
            <a:avLst/>
          </a:prstGeom>
        </p:spPr>
      </p:pic>
      <p:sp>
        <p:nvSpPr>
          <p:cNvPr id="24" name="Freeform: Shape 2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6" name="Freeform: Shape 25">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8" name="Freeform: Shape 27">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Inhaltsplatzhalter 2">
            <a:extLst>
              <a:ext uri="{FF2B5EF4-FFF2-40B4-BE49-F238E27FC236}">
                <a16:creationId xmlns:a16="http://schemas.microsoft.com/office/drawing/2014/main" id="{06EA6C42-220E-B7A5-AE0B-EE61B9459A84}"/>
              </a:ext>
            </a:extLst>
          </p:cNvPr>
          <p:cNvSpPr>
            <a:spLocks noGrp="1"/>
          </p:cNvSpPr>
          <p:nvPr>
            <p:ph idx="1"/>
          </p:nvPr>
        </p:nvSpPr>
        <p:spPr>
          <a:xfrm>
            <a:off x="8130208" y="2078969"/>
            <a:ext cx="3804617" cy="2700062"/>
          </a:xfrm>
        </p:spPr>
        <p:txBody>
          <a:bodyPr>
            <a:normAutofit/>
          </a:bodyPr>
          <a:lstStyle/>
          <a:p>
            <a:pPr marL="0" indent="0">
              <a:buNone/>
            </a:pPr>
            <a:r>
              <a:rPr lang="en-US" sz="3200" b="1" dirty="0"/>
              <a:t>Change every time:</a:t>
            </a:r>
          </a:p>
          <a:p>
            <a:r>
              <a:rPr lang="en-US" dirty="0"/>
              <a:t>Position</a:t>
            </a:r>
          </a:p>
          <a:p>
            <a:r>
              <a:rPr lang="en-US" dirty="0"/>
              <a:t>Rotation</a:t>
            </a:r>
          </a:p>
          <a:p>
            <a:r>
              <a:rPr lang="en-US" dirty="0"/>
              <a:t>Obstacles</a:t>
            </a:r>
          </a:p>
        </p:txBody>
      </p:sp>
    </p:spTree>
    <p:extLst>
      <p:ext uri="{BB962C8B-B14F-4D97-AF65-F5344CB8AC3E}">
        <p14:creationId xmlns:p14="http://schemas.microsoft.com/office/powerpoint/2010/main" val="194640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3FCEC-CFF7-0333-4779-9427187AD207}"/>
              </a:ext>
            </a:extLst>
          </p:cNvPr>
          <p:cNvSpPr>
            <a:spLocks noGrp="1"/>
          </p:cNvSpPr>
          <p:nvPr>
            <p:ph type="title"/>
          </p:nvPr>
        </p:nvSpPr>
        <p:spPr>
          <a:xfrm>
            <a:off x="6658044" y="928466"/>
            <a:ext cx="5006336" cy="1325563"/>
          </a:xfrm>
        </p:spPr>
        <p:txBody>
          <a:bodyPr vert="horz" lIns="91440" tIns="45720" rIns="91440" bIns="45720" rtlCol="0" anchor="ctr">
            <a:normAutofit/>
          </a:bodyPr>
          <a:lstStyle/>
          <a:p>
            <a:r>
              <a:rPr lang="en-US" sz="4800" b="1" kern="1200" dirty="0">
                <a:solidFill>
                  <a:schemeClr val="tx1"/>
                </a:solidFill>
                <a:latin typeface="+mj-lt"/>
                <a:ea typeface="+mj-ea"/>
                <a:cs typeface="+mj-cs"/>
              </a:rPr>
              <a:t>Steps:</a:t>
            </a:r>
          </a:p>
        </p:txBody>
      </p:sp>
      <p:sp>
        <p:nvSpPr>
          <p:cNvPr id="13" name="Freeform: Shape 1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Bin Pick">
            <a:hlinkClick r:id="" action="ppaction://media"/>
            <a:extLst>
              <a:ext uri="{FF2B5EF4-FFF2-40B4-BE49-F238E27FC236}">
                <a16:creationId xmlns:a16="http://schemas.microsoft.com/office/drawing/2014/main" id="{F10A5DBE-ABAF-9C4B-DA3D-79CBF2E9855F}"/>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0" y="928466"/>
            <a:ext cx="6283306" cy="3534358"/>
          </a:xfrm>
          <a:prstGeom prst="rect">
            <a:avLst/>
          </a:prstGeom>
        </p:spPr>
      </p:pic>
      <p:sp>
        <p:nvSpPr>
          <p:cNvPr id="3" name="Inhaltsplatzhalter 2">
            <a:extLst>
              <a:ext uri="{FF2B5EF4-FFF2-40B4-BE49-F238E27FC236}">
                <a16:creationId xmlns:a16="http://schemas.microsoft.com/office/drawing/2014/main" id="{9407E07D-6760-8FAC-878E-913816B878E1}"/>
              </a:ext>
            </a:extLst>
          </p:cNvPr>
          <p:cNvSpPr>
            <a:spLocks noGrp="1"/>
          </p:cNvSpPr>
          <p:nvPr>
            <p:ph sz="half" idx="1"/>
          </p:nvPr>
        </p:nvSpPr>
        <p:spPr>
          <a:xfrm>
            <a:off x="6658044" y="2159000"/>
            <a:ext cx="5178356" cy="4051300"/>
          </a:xfrm>
        </p:spPr>
        <p:txBody>
          <a:bodyPr vert="horz" lIns="91440" tIns="45720" rIns="91440" bIns="45720" rtlCol="0" anchor="t">
            <a:normAutofit/>
          </a:bodyPr>
          <a:lstStyle/>
          <a:p>
            <a:pPr>
              <a:lnSpc>
                <a:spcPct val="150000"/>
              </a:lnSpc>
            </a:pPr>
            <a:r>
              <a:rPr lang="en-US" sz="2000" dirty="0"/>
              <a:t>Find part in bin </a:t>
            </a:r>
          </a:p>
          <a:p>
            <a:pPr>
              <a:lnSpc>
                <a:spcPct val="150000"/>
              </a:lnSpc>
            </a:pPr>
            <a:r>
              <a:rPr lang="en-US" sz="2000" dirty="0"/>
              <a:t>Plan path from pick to place avoiding singularities and joint limits</a:t>
            </a:r>
          </a:p>
          <a:p>
            <a:pPr>
              <a:lnSpc>
                <a:spcPct val="150000"/>
              </a:lnSpc>
            </a:pPr>
            <a:r>
              <a:rPr lang="en-US" sz="2000" dirty="0"/>
              <a:t>Enter bin in specific pose for part orientation</a:t>
            </a:r>
          </a:p>
          <a:p>
            <a:pPr>
              <a:lnSpc>
                <a:spcPct val="150000"/>
              </a:lnSpc>
            </a:pPr>
            <a:r>
              <a:rPr lang="en-US" sz="2000" dirty="0"/>
              <a:t>Avoid damaging nearby parts</a:t>
            </a:r>
          </a:p>
          <a:p>
            <a:pPr>
              <a:lnSpc>
                <a:spcPct val="150000"/>
              </a:lnSpc>
            </a:pPr>
            <a:r>
              <a:rPr lang="en-US" sz="2000" dirty="0"/>
              <a:t>Exit bin and place part in correct orientation without hitting environment</a:t>
            </a:r>
          </a:p>
          <a:p>
            <a:endParaRPr lang="en-US" sz="1800" dirty="0"/>
          </a:p>
        </p:txBody>
      </p:sp>
    </p:spTree>
    <p:extLst>
      <p:ext uri="{BB962C8B-B14F-4D97-AF65-F5344CB8AC3E}">
        <p14:creationId xmlns:p14="http://schemas.microsoft.com/office/powerpoint/2010/main" val="17284816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44BB6751-6445-D6EB-C3EF-C7BCA90E1DD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97"/>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36FF0F6-3FD1-10F3-9E39-58C16065CD2B}"/>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Product Development (Generative Design)</a:t>
            </a:r>
          </a:p>
        </p:txBody>
      </p:sp>
      <p:cxnSp>
        <p:nvCxnSpPr>
          <p:cNvPr id="18"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708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el 4">
            <a:extLst>
              <a:ext uri="{FF2B5EF4-FFF2-40B4-BE49-F238E27FC236}">
                <a16:creationId xmlns:a16="http://schemas.microsoft.com/office/drawing/2014/main" id="{D580FC36-A7F4-41C8-E512-7BEB749E173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de-DE" sz="2600" dirty="0">
                <a:solidFill>
                  <a:srgbClr val="FFFFFF"/>
                </a:solidFill>
              </a:rPr>
              <a:t>ChatGPT</a:t>
            </a:r>
          </a:p>
        </p:txBody>
      </p:sp>
      <p:pic>
        <p:nvPicPr>
          <p:cNvPr id="4" name="Introduction">
            <a:hlinkClick r:id="" action="ppaction://media"/>
            <a:extLst>
              <a:ext uri="{FF2B5EF4-FFF2-40B4-BE49-F238E27FC236}">
                <a16:creationId xmlns:a16="http://schemas.microsoft.com/office/drawing/2014/main" id="{9C9C8AE3-DDA3-394F-B2CA-609292F4CE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44474" y="568831"/>
            <a:ext cx="8381445" cy="5720338"/>
          </a:xfrm>
          <a:prstGeom prst="rect">
            <a:avLst/>
          </a:prstGeom>
        </p:spPr>
      </p:pic>
      <p:grpSp>
        <p:nvGrpSpPr>
          <p:cNvPr id="19" name="Gruppieren 18">
            <a:extLst>
              <a:ext uri="{FF2B5EF4-FFF2-40B4-BE49-F238E27FC236}">
                <a16:creationId xmlns:a16="http://schemas.microsoft.com/office/drawing/2014/main" id="{166E0873-1CB4-52D3-1957-3AD435BC1ACE}"/>
              </a:ext>
            </a:extLst>
          </p:cNvPr>
          <p:cNvGrpSpPr/>
          <p:nvPr/>
        </p:nvGrpSpPr>
        <p:grpSpPr>
          <a:xfrm>
            <a:off x="646615" y="4556962"/>
            <a:ext cx="2733883" cy="1627532"/>
            <a:chOff x="646615" y="4556962"/>
            <a:chExt cx="2733883" cy="1627532"/>
          </a:xfrm>
        </p:grpSpPr>
        <p:grpSp>
          <p:nvGrpSpPr>
            <p:cNvPr id="15" name="Gruppieren 14">
              <a:extLst>
                <a:ext uri="{FF2B5EF4-FFF2-40B4-BE49-F238E27FC236}">
                  <a16:creationId xmlns:a16="http://schemas.microsoft.com/office/drawing/2014/main" id="{1F996298-2BF8-1D45-931C-F47B9B483C13}"/>
                </a:ext>
              </a:extLst>
            </p:cNvPr>
            <p:cNvGrpSpPr/>
            <p:nvPr/>
          </p:nvGrpSpPr>
          <p:grpSpPr>
            <a:xfrm>
              <a:off x="694510" y="4600575"/>
              <a:ext cx="2629715" cy="1543050"/>
              <a:chOff x="694510" y="4600575"/>
              <a:chExt cx="2629715" cy="1543050"/>
            </a:xfrm>
          </p:grpSpPr>
          <p:sp>
            <p:nvSpPr>
              <p:cNvPr id="8" name="Rechteck 7">
                <a:extLst>
                  <a:ext uri="{FF2B5EF4-FFF2-40B4-BE49-F238E27FC236}">
                    <a16:creationId xmlns:a16="http://schemas.microsoft.com/office/drawing/2014/main" id="{BA46CF83-DE5F-A1AA-F4DC-9869933C8A52}"/>
                  </a:ext>
                </a:extLst>
              </p:cNvPr>
              <p:cNvSpPr/>
              <p:nvPr/>
            </p:nvSpPr>
            <p:spPr>
              <a:xfrm>
                <a:off x="694510" y="4600575"/>
                <a:ext cx="2629715" cy="1543050"/>
              </a:xfrm>
              <a:prstGeom prst="rect">
                <a:avLst/>
              </a:prstGeom>
              <a:solidFill>
                <a:schemeClr val="tx1">
                  <a:lumMod val="85000"/>
                  <a:lumOff val="1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B02856EB-FAEB-E211-003B-2A8E338B59AA}"/>
                  </a:ext>
                </a:extLst>
              </p:cNvPr>
              <p:cNvSpPr txBox="1"/>
              <p:nvPr/>
            </p:nvSpPr>
            <p:spPr>
              <a:xfrm>
                <a:off x="802892" y="4770563"/>
                <a:ext cx="2412949"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OpenAI</a:t>
                </a:r>
              </a:p>
              <a:p>
                <a:pPr marL="285750" indent="-285750">
                  <a:buFont typeface="Arial" panose="020B0604020202020204" pitchFamily="34" charset="0"/>
                  <a:buChar char="•"/>
                </a:pPr>
                <a:r>
                  <a:rPr lang="en-US" dirty="0">
                    <a:solidFill>
                      <a:schemeClr val="bg1"/>
                    </a:solidFill>
                  </a:rPr>
                  <a:t>Language model</a:t>
                </a:r>
              </a:p>
              <a:p>
                <a:pPr marL="285750" indent="-285750">
                  <a:buFont typeface="Arial" panose="020B0604020202020204" pitchFamily="34" charset="0"/>
                  <a:buChar char="•"/>
                </a:pPr>
                <a:r>
                  <a:rPr lang="en-US" dirty="0">
                    <a:solidFill>
                      <a:schemeClr val="bg1"/>
                    </a:solidFill>
                  </a:rPr>
                  <a:t>AI-powered chatbot</a:t>
                </a:r>
              </a:p>
              <a:p>
                <a:pPr marL="285750" indent="-285750">
                  <a:buFont typeface="Arial" panose="020B0604020202020204" pitchFamily="34" charset="0"/>
                  <a:buChar char="•"/>
                </a:pPr>
                <a:r>
                  <a:rPr lang="en-US" dirty="0">
                    <a:solidFill>
                      <a:schemeClr val="bg1"/>
                    </a:solidFill>
                  </a:rPr>
                  <a:t>Question answering</a:t>
                </a:r>
              </a:p>
            </p:txBody>
          </p:sp>
        </p:grpSp>
        <p:sp>
          <p:nvSpPr>
            <p:cNvPr id="17" name="Rechteck 16">
              <a:extLst>
                <a:ext uri="{FF2B5EF4-FFF2-40B4-BE49-F238E27FC236}">
                  <a16:creationId xmlns:a16="http://schemas.microsoft.com/office/drawing/2014/main" id="{09833F3A-1D0A-BA4E-1EE9-C36A7698FFA2}"/>
                </a:ext>
              </a:extLst>
            </p:cNvPr>
            <p:cNvSpPr/>
            <p:nvPr/>
          </p:nvSpPr>
          <p:spPr>
            <a:xfrm>
              <a:off x="646615" y="4556962"/>
              <a:ext cx="2733883" cy="162753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858497227"/>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36FF0F6-3FD1-10F3-9E39-58C16065CD2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a:solidFill>
                  <a:srgbClr val="FFFFFF"/>
                </a:solidFill>
              </a:rPr>
              <a:t>Product Development (Generative Design)</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12" name="Gruppieren 11">
            <a:extLst>
              <a:ext uri="{FF2B5EF4-FFF2-40B4-BE49-F238E27FC236}">
                <a16:creationId xmlns:a16="http://schemas.microsoft.com/office/drawing/2014/main" id="{6B74A467-7604-6CB4-4A1C-AD010FEC15D6}"/>
              </a:ext>
            </a:extLst>
          </p:cNvPr>
          <p:cNvGrpSpPr/>
          <p:nvPr/>
        </p:nvGrpSpPr>
        <p:grpSpPr>
          <a:xfrm>
            <a:off x="396882" y="7793442"/>
            <a:ext cx="11021981" cy="4027579"/>
            <a:chOff x="664224" y="2673066"/>
            <a:chExt cx="11021981" cy="4027579"/>
          </a:xfrm>
        </p:grpSpPr>
        <p:pic>
          <p:nvPicPr>
            <p:cNvPr id="9" name="Grafik 8">
              <a:extLst>
                <a:ext uri="{FF2B5EF4-FFF2-40B4-BE49-F238E27FC236}">
                  <a16:creationId xmlns:a16="http://schemas.microsoft.com/office/drawing/2014/main" id="{192B0409-BE6D-4B84-CDED-F8153B666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24" y="2673066"/>
              <a:ext cx="4914981" cy="3479143"/>
            </a:xfrm>
            <a:prstGeom prst="rect">
              <a:avLst/>
            </a:prstGeom>
          </p:spPr>
        </p:pic>
        <p:sp>
          <p:nvSpPr>
            <p:cNvPr id="3" name="Textfeld 2">
              <a:extLst>
                <a:ext uri="{FF2B5EF4-FFF2-40B4-BE49-F238E27FC236}">
                  <a16:creationId xmlns:a16="http://schemas.microsoft.com/office/drawing/2014/main" id="{EA955249-AF36-51F1-5E4E-E37D6E826C3D}"/>
                </a:ext>
              </a:extLst>
            </p:cNvPr>
            <p:cNvSpPr txBox="1"/>
            <p:nvPr/>
          </p:nvSpPr>
          <p:spPr>
            <a:xfrm>
              <a:off x="2230078" y="6300535"/>
              <a:ext cx="2011722" cy="400110"/>
            </a:xfrm>
            <a:prstGeom prst="rect">
              <a:avLst/>
            </a:prstGeom>
            <a:noFill/>
          </p:spPr>
          <p:txBody>
            <a:bodyPr wrap="square" rtlCol="0">
              <a:spAutoFit/>
            </a:bodyPr>
            <a:lstStyle/>
            <a:p>
              <a:r>
                <a:rPr lang="de-DE" sz="2000" b="1" dirty="0"/>
                <a:t>Basic CAD Model</a:t>
              </a:r>
            </a:p>
          </p:txBody>
        </p:sp>
        <p:sp>
          <p:nvSpPr>
            <p:cNvPr id="4" name="Textfeld 3">
              <a:extLst>
                <a:ext uri="{FF2B5EF4-FFF2-40B4-BE49-F238E27FC236}">
                  <a16:creationId xmlns:a16="http://schemas.microsoft.com/office/drawing/2014/main" id="{1A049F01-D9CC-0273-978F-22495990D538}"/>
                </a:ext>
              </a:extLst>
            </p:cNvPr>
            <p:cNvSpPr txBox="1"/>
            <p:nvPr/>
          </p:nvSpPr>
          <p:spPr>
            <a:xfrm>
              <a:off x="7671974" y="6300535"/>
              <a:ext cx="3581399" cy="400110"/>
            </a:xfrm>
            <a:prstGeom prst="rect">
              <a:avLst/>
            </a:prstGeom>
            <a:noFill/>
          </p:spPr>
          <p:txBody>
            <a:bodyPr wrap="square" rtlCol="0">
              <a:spAutoFit/>
            </a:bodyPr>
            <a:lstStyle/>
            <a:p>
              <a:r>
                <a:rPr lang="en-US" sz="2000" b="1" dirty="0">
                  <a:effectLst/>
                  <a:ea typeface="Times New Roman" panose="02020603050405020304" pitchFamily="18" charset="0"/>
                </a:rPr>
                <a:t>Optimized concept shape</a:t>
              </a:r>
              <a:endParaRPr lang="en-US" sz="2000" b="1" dirty="0"/>
            </a:p>
          </p:txBody>
        </p:sp>
        <p:pic>
          <p:nvPicPr>
            <p:cNvPr id="10" name="Grafik 9">
              <a:extLst>
                <a:ext uri="{FF2B5EF4-FFF2-40B4-BE49-F238E27FC236}">
                  <a16:creationId xmlns:a16="http://schemas.microsoft.com/office/drawing/2014/main" id="{4531851D-1166-5374-FFD1-ABF13E825258}"/>
                </a:ext>
              </a:extLst>
            </p:cNvPr>
            <p:cNvPicPr>
              <a:picLocks noChangeAspect="1"/>
            </p:cNvPicPr>
            <p:nvPr/>
          </p:nvPicPr>
          <p:blipFill>
            <a:blip r:embed="rId3"/>
            <a:stretch>
              <a:fillRect/>
            </a:stretch>
          </p:blipFill>
          <p:spPr>
            <a:xfrm>
              <a:off x="6653352" y="2757857"/>
              <a:ext cx="5032853" cy="3335557"/>
            </a:xfrm>
            <a:prstGeom prst="rect">
              <a:avLst/>
            </a:prstGeom>
          </p:spPr>
        </p:pic>
      </p:grpSp>
      <p:sp>
        <p:nvSpPr>
          <p:cNvPr id="22" name="Rechteck 21">
            <a:extLst>
              <a:ext uri="{FF2B5EF4-FFF2-40B4-BE49-F238E27FC236}">
                <a16:creationId xmlns:a16="http://schemas.microsoft.com/office/drawing/2014/main" id="{640CB05D-27A7-1D7D-687C-EE29B4EF9980}"/>
              </a:ext>
            </a:extLst>
          </p:cNvPr>
          <p:cNvSpPr/>
          <p:nvPr/>
        </p:nvSpPr>
        <p:spPr>
          <a:xfrm>
            <a:off x="5676900" y="2389715"/>
            <a:ext cx="1003300" cy="4034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1" name="Gruppieren 20">
            <a:extLst>
              <a:ext uri="{FF2B5EF4-FFF2-40B4-BE49-F238E27FC236}">
                <a16:creationId xmlns:a16="http://schemas.microsoft.com/office/drawing/2014/main" id="{696CFEE4-8439-3485-17C5-A98C530FFEC3}"/>
              </a:ext>
            </a:extLst>
          </p:cNvPr>
          <p:cNvGrpSpPr/>
          <p:nvPr/>
        </p:nvGrpSpPr>
        <p:grpSpPr>
          <a:xfrm>
            <a:off x="384713" y="2345598"/>
            <a:ext cx="17956357" cy="4416291"/>
            <a:chOff x="331471" y="2331751"/>
            <a:chExt cx="17956357" cy="4416291"/>
          </a:xfrm>
        </p:grpSpPr>
        <p:pic>
          <p:nvPicPr>
            <p:cNvPr id="11" name="Grafik 10">
              <a:extLst>
                <a:ext uri="{FF2B5EF4-FFF2-40B4-BE49-F238E27FC236}">
                  <a16:creationId xmlns:a16="http://schemas.microsoft.com/office/drawing/2014/main" id="{D48CE277-02CE-47B8-DB0F-E0307844D3C7}"/>
                </a:ext>
              </a:extLst>
            </p:cNvPr>
            <p:cNvPicPr>
              <a:picLocks noChangeAspect="1"/>
            </p:cNvPicPr>
            <p:nvPr/>
          </p:nvPicPr>
          <p:blipFill>
            <a:blip r:embed="rId4"/>
            <a:stretch>
              <a:fillRect/>
            </a:stretch>
          </p:blipFill>
          <p:spPr>
            <a:xfrm>
              <a:off x="331471" y="2331751"/>
              <a:ext cx="11569614" cy="4364512"/>
            </a:xfrm>
            <a:prstGeom prst="rect">
              <a:avLst/>
            </a:prstGeom>
          </p:spPr>
        </p:pic>
        <p:pic>
          <p:nvPicPr>
            <p:cNvPr id="20" name="Grafik 19">
              <a:extLst>
                <a:ext uri="{FF2B5EF4-FFF2-40B4-BE49-F238E27FC236}">
                  <a16:creationId xmlns:a16="http://schemas.microsoft.com/office/drawing/2014/main" id="{AE9E5924-8A2D-6C5A-CCC8-2E9A80664E19}"/>
                </a:ext>
              </a:extLst>
            </p:cNvPr>
            <p:cNvPicPr>
              <a:picLocks noChangeAspect="1"/>
            </p:cNvPicPr>
            <p:nvPr/>
          </p:nvPicPr>
          <p:blipFill>
            <a:blip r:embed="rId5"/>
            <a:stretch>
              <a:fillRect/>
            </a:stretch>
          </p:blipFill>
          <p:spPr>
            <a:xfrm>
              <a:off x="12063439" y="2383530"/>
              <a:ext cx="6224389" cy="4364512"/>
            </a:xfrm>
            <a:prstGeom prst="rect">
              <a:avLst/>
            </a:prstGeom>
          </p:spPr>
        </p:pic>
      </p:grpSp>
    </p:spTree>
    <p:extLst>
      <p:ext uri="{BB962C8B-B14F-4D97-AF65-F5344CB8AC3E}">
        <p14:creationId xmlns:p14="http://schemas.microsoft.com/office/powerpoint/2010/main" val="178032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1.11111E-6 L -0.51563 1.11111E-6 " pathEditMode="relative" rAng="0" ptsTypes="AA">
                                      <p:cBhvr>
                                        <p:cTn id="6" dur="3000" fill="hold"/>
                                        <p:tgtEl>
                                          <p:spTgt spid="21"/>
                                        </p:tgtEl>
                                        <p:attrNameLst>
                                          <p:attrName>ppt_x</p:attrName>
                                          <p:attrName>ppt_y</p:attrName>
                                        </p:attrNameLst>
                                      </p:cBhvr>
                                      <p:rCtr x="-25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36FF0F6-3FD1-10F3-9E39-58C16065CD2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a:solidFill>
                  <a:srgbClr val="FFFFFF"/>
                </a:solidFill>
              </a:rPr>
              <a:t>Product Development (Generative Design)</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Inhaltsplatzhalter 4" descr="Ein Bild, das drinnen enthält.&#10;&#10;Automatisch generierte Beschreibung">
            <a:extLst>
              <a:ext uri="{FF2B5EF4-FFF2-40B4-BE49-F238E27FC236}">
                <a16:creationId xmlns:a16="http://schemas.microsoft.com/office/drawing/2014/main" id="{8102E6B2-695D-557F-3040-7571FAD3FB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5530" y="2383419"/>
            <a:ext cx="7390675" cy="4194207"/>
          </a:xfrm>
          <a:prstGeom prst="rect">
            <a:avLst/>
          </a:prstGeom>
        </p:spPr>
      </p:pic>
      <p:sp>
        <p:nvSpPr>
          <p:cNvPr id="3" name="Textfeld 2">
            <a:extLst>
              <a:ext uri="{FF2B5EF4-FFF2-40B4-BE49-F238E27FC236}">
                <a16:creationId xmlns:a16="http://schemas.microsoft.com/office/drawing/2014/main" id="{EA955249-AF36-51F1-5E4E-E37D6E826C3D}"/>
              </a:ext>
            </a:extLst>
          </p:cNvPr>
          <p:cNvSpPr txBox="1"/>
          <p:nvPr/>
        </p:nvSpPr>
        <p:spPr>
          <a:xfrm>
            <a:off x="546351" y="2877520"/>
            <a:ext cx="4495550" cy="2445285"/>
          </a:xfrm>
          <a:prstGeom prst="rect">
            <a:avLst/>
          </a:prstGeom>
          <a:noFill/>
        </p:spPr>
        <p:txBody>
          <a:bodyPr wrap="square" rtlCol="0">
            <a:spAutoFit/>
          </a:bodyPr>
          <a:lstStyle/>
          <a:p>
            <a:pPr>
              <a:lnSpc>
                <a:spcPct val="150000"/>
              </a:lnSpc>
            </a:pPr>
            <a:r>
              <a:rPr lang="de-DE" sz="2400" b="1" dirty="0"/>
              <a:t>Advantages:</a:t>
            </a:r>
          </a:p>
          <a:p>
            <a:pPr marL="342900" indent="-342900">
              <a:lnSpc>
                <a:spcPct val="150000"/>
              </a:lnSpc>
              <a:buFont typeface="Arial" panose="020B0604020202020204" pitchFamily="34" charset="0"/>
              <a:buChar char="•"/>
            </a:pPr>
            <a:r>
              <a:rPr lang="en-US" sz="2000" dirty="0">
                <a:effectLst/>
                <a:ea typeface="Times New Roman" panose="02020603050405020304" pitchFamily="18" charset="0"/>
              </a:rPr>
              <a:t>Minimize part weight</a:t>
            </a:r>
          </a:p>
          <a:p>
            <a:pPr marL="342900" indent="-342900">
              <a:lnSpc>
                <a:spcPct val="150000"/>
              </a:lnSpc>
              <a:buFont typeface="Arial" panose="020B0604020202020204" pitchFamily="34" charset="0"/>
              <a:buChar char="•"/>
            </a:pPr>
            <a:r>
              <a:rPr lang="en-US" sz="2000" dirty="0"/>
              <a:t>Maximize stiffness</a:t>
            </a:r>
          </a:p>
          <a:p>
            <a:pPr marL="342900" indent="-342900">
              <a:lnSpc>
                <a:spcPct val="150000"/>
              </a:lnSpc>
              <a:buFont typeface="Arial" panose="020B0604020202020204" pitchFamily="34" charset="0"/>
              <a:buChar char="•"/>
            </a:pPr>
            <a:r>
              <a:rPr lang="en-US" sz="2000" dirty="0"/>
              <a:t>Reduce cost</a:t>
            </a:r>
          </a:p>
          <a:p>
            <a:pPr marL="342900" indent="-342900">
              <a:lnSpc>
                <a:spcPct val="150000"/>
              </a:lnSpc>
              <a:buFont typeface="Arial" panose="020B0604020202020204" pitchFamily="34" charset="0"/>
              <a:buChar char="•"/>
            </a:pPr>
            <a:r>
              <a:rPr lang="en-US" sz="2000" dirty="0"/>
              <a:t>Optimize material usage</a:t>
            </a:r>
          </a:p>
        </p:txBody>
      </p:sp>
    </p:spTree>
    <p:extLst>
      <p:ext uri="{BB962C8B-B14F-4D97-AF65-F5344CB8AC3E}">
        <p14:creationId xmlns:p14="http://schemas.microsoft.com/office/powerpoint/2010/main" val="627271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Text, drinnen, Wand enthält.&#10;&#10;Automatisch generierte Beschreibung">
            <a:extLst>
              <a:ext uri="{FF2B5EF4-FFF2-40B4-BE49-F238E27FC236}">
                <a16:creationId xmlns:a16="http://schemas.microsoft.com/office/drawing/2014/main" id="{8E7EAD52-36AE-CDBE-3815-18EC2754E3BE}"/>
              </a:ext>
            </a:extLst>
          </p:cNvPr>
          <p:cNvPicPr>
            <a:picLocks noChangeAspect="1"/>
          </p:cNvPicPr>
          <p:nvPr/>
        </p:nvPicPr>
        <p:blipFill rotWithShape="1">
          <a:blip r:embed="rId2">
            <a:extLst>
              <a:ext uri="{28A0092B-C50C-407E-A947-70E740481C1C}">
                <a14:useLocalDpi xmlns:a14="http://schemas.microsoft.com/office/drawing/2010/main" val="0"/>
              </a:ext>
            </a:extLst>
          </a:blip>
          <a:srcRect l="4375" r="-5" b="-5"/>
          <a:stretch/>
        </p:blipFill>
        <p:spPr>
          <a:xfrm>
            <a:off x="6015107" y="-1"/>
            <a:ext cx="6176895" cy="2937954"/>
          </a:xfrm>
          <a:prstGeom prst="rect">
            <a:avLst/>
          </a:prstGeom>
        </p:spPr>
      </p:pic>
      <p:pic>
        <p:nvPicPr>
          <p:cNvPr id="5" name="Grafik 4" descr="Ein Bild, das Text, verschieden, alt, mehrere enthält.&#10;&#10;Automatisch generierte Beschreibung">
            <a:extLst>
              <a:ext uri="{FF2B5EF4-FFF2-40B4-BE49-F238E27FC236}">
                <a16:creationId xmlns:a16="http://schemas.microsoft.com/office/drawing/2014/main" id="{05F30790-4059-6A61-4FB7-EF8D003A1D8E}"/>
              </a:ext>
            </a:extLst>
          </p:cNvPr>
          <p:cNvPicPr>
            <a:picLocks noChangeAspect="1"/>
          </p:cNvPicPr>
          <p:nvPr/>
        </p:nvPicPr>
        <p:blipFill rotWithShape="1">
          <a:blip r:embed="rId3">
            <a:extLst>
              <a:ext uri="{28A0092B-C50C-407E-A947-70E740481C1C}">
                <a14:useLocalDpi xmlns:a14="http://schemas.microsoft.com/office/drawing/2010/main" val="0"/>
              </a:ext>
            </a:extLst>
          </a:blip>
          <a:srcRect t="745" r="2" b="749"/>
          <a:stretch/>
        </p:blipFill>
        <p:spPr>
          <a:xfrm>
            <a:off x="4203638" y="2937953"/>
            <a:ext cx="7988360" cy="3920047"/>
          </a:xfrm>
          <a:prstGeom prst="rect">
            <a:avLst/>
          </a:prstGeom>
        </p:spPr>
      </p:pic>
      <p:sp>
        <p:nvSpPr>
          <p:cNvPr id="37" name="Freeform: Shape 36">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D2C3AD29-E2AE-0149-409D-F08EAABA5F9C}"/>
              </a:ext>
            </a:extLst>
          </p:cNvPr>
          <p:cNvSpPr>
            <a:spLocks noGrp="1"/>
          </p:cNvSpPr>
          <p:nvPr>
            <p:ph type="title"/>
          </p:nvPr>
        </p:nvSpPr>
        <p:spPr>
          <a:xfrm>
            <a:off x="804672" y="365125"/>
            <a:ext cx="5266155" cy="1325563"/>
          </a:xfrm>
        </p:spPr>
        <p:txBody>
          <a:bodyPr>
            <a:normAutofit/>
          </a:bodyPr>
          <a:lstStyle/>
          <a:p>
            <a:r>
              <a:rPr lang="en-US" b="1" dirty="0"/>
              <a:t>Visual Inspections and Quality Control</a:t>
            </a:r>
            <a:endParaRPr lang="de-DE" b="1" dirty="0"/>
          </a:p>
        </p:txBody>
      </p:sp>
      <p:sp>
        <p:nvSpPr>
          <p:cNvPr id="3" name="Inhaltsplatzhalter 2">
            <a:extLst>
              <a:ext uri="{FF2B5EF4-FFF2-40B4-BE49-F238E27FC236}">
                <a16:creationId xmlns:a16="http://schemas.microsoft.com/office/drawing/2014/main" id="{F2E97236-97C2-439D-E2EF-8C2A1006856A}"/>
              </a:ext>
            </a:extLst>
          </p:cNvPr>
          <p:cNvSpPr>
            <a:spLocks noGrp="1"/>
          </p:cNvSpPr>
          <p:nvPr>
            <p:ph idx="1"/>
          </p:nvPr>
        </p:nvSpPr>
        <p:spPr>
          <a:xfrm>
            <a:off x="804672" y="2022601"/>
            <a:ext cx="3941499" cy="4154361"/>
          </a:xfrm>
        </p:spPr>
        <p:txBody>
          <a:bodyPr>
            <a:normAutofit/>
          </a:bodyPr>
          <a:lstStyle/>
          <a:p>
            <a:pPr marL="0" indent="0">
              <a:spcAft>
                <a:spcPts val="600"/>
              </a:spcAft>
              <a:buNone/>
            </a:pPr>
            <a:r>
              <a:rPr lang="en-US" sz="2400" b="1" dirty="0"/>
              <a:t>Detection of:</a:t>
            </a:r>
          </a:p>
          <a:p>
            <a:pPr>
              <a:spcAft>
                <a:spcPts val="600"/>
              </a:spcAft>
            </a:pPr>
            <a:r>
              <a:rPr lang="en-US" sz="2000" dirty="0"/>
              <a:t>Positioning</a:t>
            </a:r>
          </a:p>
          <a:p>
            <a:pPr>
              <a:spcAft>
                <a:spcPts val="600"/>
              </a:spcAft>
            </a:pPr>
            <a:r>
              <a:rPr lang="en-US" sz="2000" dirty="0"/>
              <a:t>Completeness</a:t>
            </a:r>
          </a:p>
          <a:p>
            <a:pPr>
              <a:spcAft>
                <a:spcPts val="600"/>
              </a:spcAft>
            </a:pPr>
            <a:r>
              <a:rPr lang="en-US" sz="2000" dirty="0"/>
              <a:t>Cracks</a:t>
            </a:r>
          </a:p>
          <a:p>
            <a:pPr>
              <a:spcAft>
                <a:spcPts val="600"/>
              </a:spcAft>
            </a:pPr>
            <a:r>
              <a:rPr lang="en-US" sz="2000" dirty="0"/>
              <a:t>Scratches</a:t>
            </a:r>
          </a:p>
          <a:p>
            <a:pPr>
              <a:spcAft>
                <a:spcPts val="600"/>
              </a:spcAft>
            </a:pPr>
            <a:r>
              <a:rPr lang="en-US" sz="2000" dirty="0"/>
              <a:t>Color</a:t>
            </a:r>
          </a:p>
          <a:p>
            <a:pPr>
              <a:spcAft>
                <a:spcPts val="600"/>
              </a:spcAft>
            </a:pPr>
            <a:r>
              <a:rPr lang="en-US" sz="2000" dirty="0"/>
              <a:t>Differences</a:t>
            </a:r>
          </a:p>
          <a:p>
            <a:pPr>
              <a:spcAft>
                <a:spcPts val="600"/>
              </a:spcAft>
            </a:pPr>
            <a:r>
              <a:rPr lang="en-US" sz="2000" dirty="0"/>
              <a:t>External defects</a:t>
            </a:r>
            <a:endParaRPr lang="de-DE" sz="2000" dirty="0"/>
          </a:p>
        </p:txBody>
      </p:sp>
      <p:sp>
        <p:nvSpPr>
          <p:cNvPr id="4" name="Textfeld 3">
            <a:extLst>
              <a:ext uri="{FF2B5EF4-FFF2-40B4-BE49-F238E27FC236}">
                <a16:creationId xmlns:a16="http://schemas.microsoft.com/office/drawing/2014/main" id="{3552C3AF-313D-8D22-169D-2C566C3AB8BE}"/>
              </a:ext>
            </a:extLst>
          </p:cNvPr>
          <p:cNvSpPr txBox="1"/>
          <p:nvPr/>
        </p:nvSpPr>
        <p:spPr>
          <a:xfrm>
            <a:off x="8659402" y="1976483"/>
            <a:ext cx="2594408" cy="830997"/>
          </a:xfrm>
          <a:prstGeom prst="rect">
            <a:avLst/>
          </a:prstGeom>
          <a:solidFill>
            <a:schemeClr val="bg1">
              <a:lumMod val="85000"/>
              <a:lumOff val="15000"/>
            </a:schemeClr>
          </a:solidFill>
        </p:spPr>
        <p:txBody>
          <a:bodyPr wrap="square" rtlCol="0">
            <a:spAutoFit/>
          </a:bodyPr>
          <a:lstStyle/>
          <a:p>
            <a:r>
              <a:rPr lang="en-US" sz="2400" dirty="0"/>
              <a:t>Quality assurance for first aid kits</a:t>
            </a:r>
            <a:endParaRPr lang="de-DE" sz="2400" dirty="0"/>
          </a:p>
        </p:txBody>
      </p:sp>
      <p:sp>
        <p:nvSpPr>
          <p:cNvPr id="6" name="Textfeld 5">
            <a:extLst>
              <a:ext uri="{FF2B5EF4-FFF2-40B4-BE49-F238E27FC236}">
                <a16:creationId xmlns:a16="http://schemas.microsoft.com/office/drawing/2014/main" id="{2939F866-284A-B37D-780D-A9CDCDF328BC}"/>
              </a:ext>
            </a:extLst>
          </p:cNvPr>
          <p:cNvSpPr txBox="1"/>
          <p:nvPr/>
        </p:nvSpPr>
        <p:spPr>
          <a:xfrm>
            <a:off x="8664472" y="6265862"/>
            <a:ext cx="2970340" cy="461665"/>
          </a:xfrm>
          <a:prstGeom prst="rect">
            <a:avLst/>
          </a:prstGeom>
          <a:solidFill>
            <a:schemeClr val="bg1">
              <a:lumMod val="85000"/>
              <a:lumOff val="15000"/>
            </a:schemeClr>
          </a:solidFill>
        </p:spPr>
        <p:txBody>
          <a:bodyPr wrap="square" rtlCol="0">
            <a:spAutoFit/>
          </a:bodyPr>
          <a:lstStyle/>
          <a:p>
            <a:r>
              <a:rPr lang="en-US" sz="2400" dirty="0"/>
              <a:t>Praline box inspection</a:t>
            </a:r>
            <a:endParaRPr lang="de-DE" sz="2400" dirty="0"/>
          </a:p>
        </p:txBody>
      </p:sp>
    </p:spTree>
    <p:extLst>
      <p:ext uri="{BB962C8B-B14F-4D97-AF65-F5344CB8AC3E}">
        <p14:creationId xmlns:p14="http://schemas.microsoft.com/office/powerpoint/2010/main" val="1249922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BEABD9-E1ED-49C7-8734-5494C88E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el 1">
            <a:extLst>
              <a:ext uri="{FF2B5EF4-FFF2-40B4-BE49-F238E27FC236}">
                <a16:creationId xmlns:a16="http://schemas.microsoft.com/office/drawing/2014/main" id="{DDCD2BDD-AA60-F7B3-0BF3-7A7E67E36F08}"/>
              </a:ext>
            </a:extLst>
          </p:cNvPr>
          <p:cNvSpPr txBox="1">
            <a:spLocks/>
          </p:cNvSpPr>
          <p:nvPr/>
        </p:nvSpPr>
        <p:spPr>
          <a:xfrm>
            <a:off x="841248" y="5010912"/>
            <a:ext cx="2889504" cy="1344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b="1" dirty="0">
                <a:solidFill>
                  <a:schemeClr val="bg1"/>
                </a:solidFill>
              </a:rPr>
              <a:t>Defect detection in transparent tape material</a:t>
            </a:r>
          </a:p>
        </p:txBody>
      </p:sp>
      <p:pic>
        <p:nvPicPr>
          <p:cNvPr id="4" name="Grafik 3">
            <a:extLst>
              <a:ext uri="{FF2B5EF4-FFF2-40B4-BE49-F238E27FC236}">
                <a16:creationId xmlns:a16="http://schemas.microsoft.com/office/drawing/2014/main" id="{B437E6F7-7DEB-A8AF-2C7A-E9EE62CA5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21564" y="369440"/>
            <a:ext cx="5868984" cy="4298572"/>
          </a:xfrm>
          <a:prstGeom prst="rect">
            <a:avLst/>
          </a:prstGeom>
          <a:noFill/>
        </p:spPr>
      </p:pic>
      <p:pic>
        <p:nvPicPr>
          <p:cNvPr id="7" name="Grafik 6">
            <a:extLst>
              <a:ext uri="{FF2B5EF4-FFF2-40B4-BE49-F238E27FC236}">
                <a16:creationId xmlns:a16="http://schemas.microsoft.com/office/drawing/2014/main" id="{8110F3B7-34E8-E741-F5BE-DFE8969DAD21}"/>
              </a:ext>
            </a:extLst>
          </p:cNvPr>
          <p:cNvPicPr>
            <a:picLocks noChangeAspect="1"/>
          </p:cNvPicPr>
          <p:nvPr/>
        </p:nvPicPr>
        <p:blipFill>
          <a:blip r:embed="rId3"/>
          <a:stretch>
            <a:fillRect/>
          </a:stretch>
        </p:blipFill>
        <p:spPr>
          <a:xfrm>
            <a:off x="6345935" y="1460092"/>
            <a:ext cx="5212080" cy="1902408"/>
          </a:xfrm>
          <a:prstGeom prst="rect">
            <a:avLst/>
          </a:prstGeom>
        </p:spPr>
      </p:pic>
      <p:cxnSp>
        <p:nvCxnSpPr>
          <p:cNvPr id="16" name="Straight Connector 15">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9512"/>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6BFA765D-8005-AF25-8523-A74D7AC471B3}"/>
              </a:ext>
            </a:extLst>
          </p:cNvPr>
          <p:cNvSpPr txBox="1"/>
          <p:nvPr/>
        </p:nvSpPr>
        <p:spPr>
          <a:xfrm>
            <a:off x="4379976" y="5010912"/>
            <a:ext cx="6976872" cy="134416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1" dirty="0" err="1">
                <a:solidFill>
                  <a:schemeClr val="bg1"/>
                </a:solidFill>
              </a:rPr>
              <a:t>senswork</a:t>
            </a:r>
            <a:r>
              <a:rPr lang="en-US" sz="2400" b="1" dirty="0">
                <a:solidFill>
                  <a:schemeClr val="bg1"/>
                </a:solidFill>
              </a:rPr>
              <a:t> GmbH</a:t>
            </a:r>
            <a:br>
              <a:rPr lang="en-US" sz="2400" dirty="0">
                <a:solidFill>
                  <a:schemeClr val="bg1"/>
                </a:solidFill>
              </a:rPr>
            </a:br>
            <a:r>
              <a:rPr lang="en-US" sz="2400" dirty="0">
                <a:solidFill>
                  <a:schemeClr val="bg1"/>
                </a:solidFill>
              </a:rPr>
              <a:t>84489 </a:t>
            </a:r>
            <a:r>
              <a:rPr lang="en-US" sz="2400" dirty="0" err="1">
                <a:solidFill>
                  <a:schemeClr val="bg1"/>
                </a:solidFill>
              </a:rPr>
              <a:t>Burghausen</a:t>
            </a:r>
            <a:r>
              <a:rPr lang="en-US" sz="2400" dirty="0">
                <a:solidFill>
                  <a:schemeClr val="bg1"/>
                </a:solidFill>
              </a:rPr>
              <a:t> / Germany</a:t>
            </a:r>
          </a:p>
        </p:txBody>
      </p:sp>
    </p:spTree>
    <p:extLst>
      <p:ext uri="{BB962C8B-B14F-4D97-AF65-F5344CB8AC3E}">
        <p14:creationId xmlns:p14="http://schemas.microsoft.com/office/powerpoint/2010/main" val="393059737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DAB691A-F6F4-5AD4-80DB-4ACE442EEA51}"/>
              </a:ext>
            </a:extLst>
          </p:cNvPr>
          <p:cNvSpPr>
            <a:spLocks noGrp="1"/>
          </p:cNvSpPr>
          <p:nvPr>
            <p:ph type="title"/>
          </p:nvPr>
        </p:nvSpPr>
        <p:spPr>
          <a:xfrm>
            <a:off x="6887254" y="1383880"/>
            <a:ext cx="4712974" cy="1323439"/>
          </a:xfrm>
        </p:spPr>
        <p:txBody>
          <a:bodyPr vert="horz" lIns="91440" tIns="45720" rIns="91440" bIns="45720" rtlCol="0" anchor="t">
            <a:normAutofit/>
          </a:bodyPr>
          <a:lstStyle/>
          <a:p>
            <a:r>
              <a:rPr lang="en-US" b="1" dirty="0">
                <a:solidFill>
                  <a:schemeClr val="bg1"/>
                </a:solidFill>
              </a:rPr>
              <a:t>Conclusion sentence</a:t>
            </a:r>
          </a:p>
        </p:txBody>
      </p:sp>
      <p:pic>
        <p:nvPicPr>
          <p:cNvPr id="9" name="Inhaltsplatzhalter 8" descr="Ein Bild, das Text enthält.&#10;&#10;Automatisch generierte Beschreibung">
            <a:extLst>
              <a:ext uri="{FF2B5EF4-FFF2-40B4-BE49-F238E27FC236}">
                <a16:creationId xmlns:a16="http://schemas.microsoft.com/office/drawing/2014/main" id="{C33F204D-D777-3E8E-EA73-07AD9AAF3E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5858" r="5651" b="1"/>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9" name="Group 23">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5" name="Freeform: Shape 24">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5">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Textfeld 9">
            <a:extLst>
              <a:ext uri="{FF2B5EF4-FFF2-40B4-BE49-F238E27FC236}">
                <a16:creationId xmlns:a16="http://schemas.microsoft.com/office/drawing/2014/main" id="{547AED42-A437-9BC9-A1FA-83601C704100}"/>
              </a:ext>
            </a:extLst>
          </p:cNvPr>
          <p:cNvSpPr txBox="1"/>
          <p:nvPr/>
        </p:nvSpPr>
        <p:spPr>
          <a:xfrm>
            <a:off x="6965157" y="2707319"/>
            <a:ext cx="4391024" cy="2682000"/>
          </a:xfrm>
          <a:prstGeom prst="rect">
            <a:avLst/>
          </a:prstGeom>
        </p:spPr>
        <p:txBody>
          <a:bodyPr vert="horz" lIns="91440" tIns="45720" rIns="91440" bIns="45720" rtlCol="0">
            <a:normAutofit/>
          </a:bodyPr>
          <a:lstStyle/>
          <a:p>
            <a:pPr>
              <a:lnSpc>
                <a:spcPct val="90000"/>
              </a:lnSpc>
              <a:spcAft>
                <a:spcPts val="600"/>
              </a:spcAft>
            </a:pPr>
            <a:r>
              <a:rPr lang="en-US" sz="2400" dirty="0">
                <a:solidFill>
                  <a:schemeClr val="bg1">
                    <a:alpha val="80000"/>
                  </a:schemeClr>
                </a:solidFill>
              </a:rPr>
              <a:t>"Overall, artificial intelligence has the potential to change the way we live and work, and it will be exciting to see how it continues to shape and improve various industries in the future."</a:t>
            </a:r>
          </a:p>
        </p:txBody>
      </p:sp>
      <p:sp>
        <p:nvSpPr>
          <p:cNvPr id="11" name="Textfeld 10">
            <a:extLst>
              <a:ext uri="{FF2B5EF4-FFF2-40B4-BE49-F238E27FC236}">
                <a16:creationId xmlns:a16="http://schemas.microsoft.com/office/drawing/2014/main" id="{429661B7-C7F4-B2BB-4A29-9FAC40BBCAD5}"/>
              </a:ext>
            </a:extLst>
          </p:cNvPr>
          <p:cNvSpPr txBox="1"/>
          <p:nvPr/>
        </p:nvSpPr>
        <p:spPr>
          <a:xfrm>
            <a:off x="9993852" y="4905687"/>
            <a:ext cx="2044700" cy="369332"/>
          </a:xfrm>
          <a:prstGeom prst="rect">
            <a:avLst/>
          </a:prstGeom>
          <a:noFill/>
        </p:spPr>
        <p:txBody>
          <a:bodyPr wrap="square" rtlCol="0">
            <a:spAutoFit/>
          </a:bodyPr>
          <a:lstStyle/>
          <a:p>
            <a:r>
              <a:rPr lang="de-DE" dirty="0" err="1">
                <a:solidFill>
                  <a:schemeClr val="bg1"/>
                </a:solidFill>
              </a:rPr>
              <a:t>by</a:t>
            </a:r>
            <a:r>
              <a:rPr lang="de-DE" dirty="0">
                <a:solidFill>
                  <a:schemeClr val="bg1"/>
                </a:solidFill>
              </a:rPr>
              <a:t> ChatGPT</a:t>
            </a:r>
          </a:p>
        </p:txBody>
      </p:sp>
    </p:spTree>
    <p:extLst>
      <p:ext uri="{BB962C8B-B14F-4D97-AF65-F5344CB8AC3E}">
        <p14:creationId xmlns:p14="http://schemas.microsoft.com/office/powerpoint/2010/main" val="2182540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3">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5" name="Freeform: Shape 24">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5">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Grafik 3">
            <a:extLst>
              <a:ext uri="{FF2B5EF4-FFF2-40B4-BE49-F238E27FC236}">
                <a16:creationId xmlns:a16="http://schemas.microsoft.com/office/drawing/2014/main" id="{E62F3358-0F6F-AE65-DD74-293263EF7ACD}"/>
              </a:ext>
            </a:extLst>
          </p:cNvPr>
          <p:cNvPicPr>
            <a:picLocks noChangeAspect="1"/>
          </p:cNvPicPr>
          <p:nvPr/>
        </p:nvPicPr>
        <p:blipFill>
          <a:blip r:embed="rId3"/>
          <a:stretch>
            <a:fillRect/>
          </a:stretch>
        </p:blipFill>
        <p:spPr>
          <a:xfrm>
            <a:off x="3687045" y="-393156"/>
            <a:ext cx="1190625" cy="7747000"/>
          </a:xfrm>
          <a:prstGeom prst="rect">
            <a:avLst/>
          </a:prstGeom>
        </p:spPr>
      </p:pic>
      <p:pic>
        <p:nvPicPr>
          <p:cNvPr id="9" name="Inhaltsplatzhalter 8" descr="Ein Bild, das Text enthält.&#10;&#10;Automatisch generierte Beschreibung">
            <a:extLst>
              <a:ext uri="{FF2B5EF4-FFF2-40B4-BE49-F238E27FC236}">
                <a16:creationId xmlns:a16="http://schemas.microsoft.com/office/drawing/2014/main" id="{C33F204D-D777-3E8E-EA73-07AD9AAF3EC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5858" r="5651" b="1"/>
          <a:stretch/>
        </p:blipFill>
        <p:spPr>
          <a:xfrm>
            <a:off x="-1847755"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sp>
        <p:nvSpPr>
          <p:cNvPr id="5" name="Rechteck 4">
            <a:extLst>
              <a:ext uri="{FF2B5EF4-FFF2-40B4-BE49-F238E27FC236}">
                <a16:creationId xmlns:a16="http://schemas.microsoft.com/office/drawing/2014/main" id="{7E1564CB-408C-97B8-9F6E-06D096D8178E}"/>
              </a:ext>
            </a:extLst>
          </p:cNvPr>
          <p:cNvSpPr/>
          <p:nvPr/>
        </p:nvSpPr>
        <p:spPr>
          <a:xfrm>
            <a:off x="5153294" y="-542"/>
            <a:ext cx="1466055" cy="685854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547AED42-A437-9BC9-A1FA-83601C704100}"/>
              </a:ext>
            </a:extLst>
          </p:cNvPr>
          <p:cNvSpPr txBox="1"/>
          <p:nvPr/>
        </p:nvSpPr>
        <p:spPr>
          <a:xfrm>
            <a:off x="4688008" y="924816"/>
            <a:ext cx="7503992" cy="5933183"/>
          </a:xfrm>
          <a:prstGeom prst="rect">
            <a:avLst/>
          </a:prstGeom>
        </p:spPr>
        <p:txBody>
          <a:bodyPr vert="horz" lIns="91440" tIns="45720" rIns="91440" bIns="45720" rtlCol="0">
            <a:normAutofit/>
          </a:bodyPr>
          <a:lstStyle/>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5"/>
              </a:rPr>
              <a:t>https://chat.openai.com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6"/>
              </a:rPr>
              <a:t>https://de.wikipedia.org/wiki/K%C3%BCnstliche_Intelligenz</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7"/>
              </a:rPr>
              <a:t>https://www.computerweekly.com/de/definition/Kuenstliche-Intelligenz-KI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8"/>
              </a:rPr>
              <a:t>https://d3.harvard.edu/platform-rctom/submission/project-dreamcatcher-can-generative-design-accelerate-additive-manufacturing</a:t>
            </a: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9"/>
              </a:rPr>
              <a:t>https://www.birlasoft.com/articles/17-use-cases-of-ai-in-manufacturing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0"/>
              </a:rPr>
              <a:t>https://www.youtube.com/watch?v=OxIwIMgUJCE&amp;ab_channel=NVIDIA</a:t>
            </a:r>
            <a:r>
              <a:rPr lang="de-DE"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1"/>
              </a:rPr>
              <a:t>https://developer.nvidia.com/isaac-sim</a:t>
            </a:r>
            <a:r>
              <a:rPr lang="de-DE"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2"/>
              </a:rPr>
              <a:t>https://www.igcv.fraunhofer.de/de/forschung/kompetenzen/kuenstliche_intelligenz.html</a:t>
            </a:r>
            <a:r>
              <a:rPr lang="de-DE"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3"/>
              </a:rPr>
              <a:t>https://www.automate.org/blogs/training-an-industrial-robot-using-ai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4"/>
              </a:rPr>
              <a:t>https://www.iks.fraunhofer.de/de/themen/kuenstliche-intelligenz/kuenstliche-intelligenz-medizin.html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5"/>
              </a:rPr>
              <a:t>https://datasolut.com/was-ist-deep-learning/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6"/>
              </a:rPr>
              <a:t>https://levity.ai/blog/difference-machine-learning-deep-learning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7"/>
              </a:rPr>
              <a:t>https://senswork.com/de/</a:t>
            </a:r>
            <a:endPar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8"/>
              </a:rPr>
              <a:t>https://neurabites.com/muffin-or-chihuahua/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9"/>
              </a:rPr>
              <a:t>https://www.energid.com/blog/industrial-bin-picking-vs-pick-and-place</a:t>
            </a:r>
            <a:r>
              <a:rPr lang="de-DE"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20"/>
              </a:rPr>
              <a:t>https://www.europarl.europa.eu/news/en/headlines/society/20200827STO85804/what-is-artificial-intelligence-and-how-is-it-used</a:t>
            </a:r>
            <a:r>
              <a:rPr lang="de-DE"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21"/>
              </a:rPr>
              <a:t>https://toolkittech.com/artificial-intelligence-and-the-future-of-manufacturing/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22"/>
              </a:rPr>
              <a:t>https://www.state.gov/artificial-intelligence/</a:t>
            </a:r>
            <a:r>
              <a:rPr lang="de-DE" sz="12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el 1">
            <a:extLst>
              <a:ext uri="{FF2B5EF4-FFF2-40B4-BE49-F238E27FC236}">
                <a16:creationId xmlns:a16="http://schemas.microsoft.com/office/drawing/2014/main" id="{1317C096-7218-06C6-B395-BD9F8452CDBC}"/>
              </a:ext>
            </a:extLst>
          </p:cNvPr>
          <p:cNvSpPr txBox="1">
            <a:spLocks/>
          </p:cNvSpPr>
          <p:nvPr/>
        </p:nvSpPr>
        <p:spPr>
          <a:xfrm>
            <a:off x="4877670" y="199326"/>
            <a:ext cx="4391024"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Sources:</a:t>
            </a:r>
          </a:p>
        </p:txBody>
      </p:sp>
    </p:spTree>
    <p:extLst>
      <p:ext uri="{BB962C8B-B14F-4D97-AF65-F5344CB8AC3E}">
        <p14:creationId xmlns:p14="http://schemas.microsoft.com/office/powerpoint/2010/main" val="168512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B26AB66E-27A3-5C37-80A7-BF62F828D037}"/>
              </a:ext>
            </a:extLst>
          </p:cNvPr>
          <p:cNvPicPr>
            <a:picLocks noChangeAspect="1"/>
          </p:cNvPicPr>
          <p:nvPr/>
        </p:nvPicPr>
        <p:blipFill rotWithShape="1">
          <a:blip r:embed="rId2"/>
          <a:srcRect l="22881" r="2" b="2"/>
          <a:stretch/>
        </p:blipFill>
        <p:spPr>
          <a:xfrm>
            <a:off x="4117521" y="10"/>
            <a:ext cx="8074479" cy="6857990"/>
          </a:xfrm>
          <a:prstGeom prst="rect">
            <a:avLst/>
          </a:prstGeom>
        </p:spPr>
      </p:pic>
      <p:sp>
        <p:nvSpPr>
          <p:cNvPr id="40" name="Freeform: Shape 36">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26E2B62-FDA9-771C-C735-C93CAE518A8C}"/>
              </a:ext>
            </a:extLst>
          </p:cNvPr>
          <p:cNvSpPr>
            <a:spLocks noGrp="1"/>
          </p:cNvSpPr>
          <p:nvPr>
            <p:ph type="title"/>
          </p:nvPr>
        </p:nvSpPr>
        <p:spPr>
          <a:xfrm>
            <a:off x="804672" y="365125"/>
            <a:ext cx="5266155" cy="1325563"/>
          </a:xfrm>
        </p:spPr>
        <p:txBody>
          <a:bodyPr>
            <a:normAutofit/>
          </a:bodyPr>
          <a:lstStyle/>
          <a:p>
            <a:r>
              <a:rPr lang="de-DE" dirty="0">
                <a:latin typeface="+mn-lt"/>
              </a:rPr>
              <a:t>Outline:</a:t>
            </a:r>
          </a:p>
        </p:txBody>
      </p:sp>
      <p:sp>
        <p:nvSpPr>
          <p:cNvPr id="3" name="Inhaltsplatzhalter 2">
            <a:extLst>
              <a:ext uri="{FF2B5EF4-FFF2-40B4-BE49-F238E27FC236}">
                <a16:creationId xmlns:a16="http://schemas.microsoft.com/office/drawing/2014/main" id="{B95251FC-CA62-991C-24B6-86D71F535056}"/>
              </a:ext>
            </a:extLst>
          </p:cNvPr>
          <p:cNvSpPr>
            <a:spLocks noGrp="1"/>
          </p:cNvSpPr>
          <p:nvPr>
            <p:ph idx="1"/>
          </p:nvPr>
        </p:nvSpPr>
        <p:spPr>
          <a:xfrm>
            <a:off x="804672" y="2022601"/>
            <a:ext cx="3941499" cy="4154361"/>
          </a:xfrm>
        </p:spPr>
        <p:txBody>
          <a:bodyPr>
            <a:normAutofit/>
          </a:bodyPr>
          <a:lstStyle/>
          <a:p>
            <a:pPr marL="0" indent="0">
              <a:buNone/>
            </a:pPr>
            <a:r>
              <a:rPr lang="en-US" sz="2000" dirty="0"/>
              <a:t>1) Basics</a:t>
            </a:r>
          </a:p>
          <a:p>
            <a:pPr lvl="1"/>
            <a:r>
              <a:rPr lang="en-US" sz="2000" dirty="0"/>
              <a:t>What is AI?</a:t>
            </a:r>
          </a:p>
          <a:p>
            <a:pPr lvl="1"/>
            <a:r>
              <a:rPr lang="en-US" sz="2000" dirty="0"/>
              <a:t>Types of AI systems </a:t>
            </a:r>
          </a:p>
          <a:p>
            <a:pPr lvl="1"/>
            <a:r>
              <a:rPr lang="en-US" sz="2000" dirty="0"/>
              <a:t>Machine Learning Methods</a:t>
            </a:r>
          </a:p>
          <a:p>
            <a:pPr lvl="1"/>
            <a:endParaRPr lang="en-US" sz="2000" dirty="0"/>
          </a:p>
          <a:p>
            <a:pPr marL="0" indent="0">
              <a:buNone/>
            </a:pPr>
            <a:r>
              <a:rPr lang="en-US" sz="2000" dirty="0"/>
              <a:t>2) Application of AI</a:t>
            </a:r>
          </a:p>
          <a:p>
            <a:pPr lvl="1"/>
            <a:r>
              <a:rPr lang="en-US" sz="2000" dirty="0">
                <a:effectLst/>
                <a:ea typeface="Times New Roman" panose="02020603050405020304" pitchFamily="18" charset="0"/>
                <a:cs typeface="Calibri" panose="020F0502020204030204" pitchFamily="34" charset="0"/>
              </a:rPr>
              <a:t>Already in daily life</a:t>
            </a:r>
          </a:p>
          <a:p>
            <a:pPr lvl="1"/>
            <a:r>
              <a:rPr lang="en-US" sz="2000" dirty="0">
                <a:effectLst/>
                <a:ea typeface="Times New Roman" panose="02020603050405020304" pitchFamily="18" charset="0"/>
                <a:cs typeface="Calibri" panose="020F0502020204030204" pitchFamily="34" charset="0"/>
              </a:rPr>
              <a:t>AI in industry</a:t>
            </a:r>
          </a:p>
          <a:p>
            <a:pPr lvl="1">
              <a:spcAft>
                <a:spcPts val="800"/>
              </a:spcAft>
            </a:pPr>
            <a:endParaRPr lang="en-US" sz="2000" dirty="0">
              <a:effectLst/>
              <a:ea typeface="Times New Roman" panose="02020603050405020304" pitchFamily="18" charset="0"/>
              <a:cs typeface="Calibri" panose="020F0502020204030204" pitchFamily="34" charset="0"/>
            </a:endParaRPr>
          </a:p>
          <a:p>
            <a:pPr marL="0" indent="0">
              <a:spcAft>
                <a:spcPts val="800"/>
              </a:spcAft>
              <a:buNone/>
            </a:pPr>
            <a:r>
              <a:rPr lang="en-US" sz="2000" dirty="0"/>
              <a:t>3) Conclusion sentence</a:t>
            </a:r>
          </a:p>
        </p:txBody>
      </p:sp>
    </p:spTree>
    <p:extLst>
      <p:ext uri="{BB962C8B-B14F-4D97-AF65-F5344CB8AC3E}">
        <p14:creationId xmlns:p14="http://schemas.microsoft.com/office/powerpoint/2010/main" val="414439281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descr="Ein Bild, das Gebäude enthält.&#10;&#10;Automatisch generierte Beschreibung">
            <a:extLst>
              <a:ext uri="{FF2B5EF4-FFF2-40B4-BE49-F238E27FC236}">
                <a16:creationId xmlns:a16="http://schemas.microsoft.com/office/drawing/2014/main" id="{F58146CC-DB7E-FD3B-343A-1EC93774A323}"/>
              </a:ext>
            </a:extLst>
          </p:cNvPr>
          <p:cNvPicPr>
            <a:picLocks noChangeAspect="1"/>
          </p:cNvPicPr>
          <p:nvPr/>
        </p:nvPicPr>
        <p:blipFill rotWithShape="1">
          <a:blip r:embed="rId2">
            <a:extLst>
              <a:ext uri="{28A0092B-C50C-407E-A947-70E740481C1C}">
                <a14:useLocalDpi xmlns:a14="http://schemas.microsoft.com/office/drawing/2010/main" val="0"/>
              </a:ext>
            </a:extLst>
          </a:blip>
          <a:srcRect l="8767" t="9091" r="14522"/>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872FFF8-6B98-CE27-7729-1B2B816E95B3}"/>
              </a:ext>
            </a:extLst>
          </p:cNvPr>
          <p:cNvSpPr>
            <a:spLocks noGrp="1"/>
          </p:cNvSpPr>
          <p:nvPr>
            <p:ph type="title"/>
          </p:nvPr>
        </p:nvSpPr>
        <p:spPr>
          <a:xfrm>
            <a:off x="371094" y="1161288"/>
            <a:ext cx="3438144" cy="1124712"/>
          </a:xfrm>
        </p:spPr>
        <p:txBody>
          <a:bodyPr anchor="b">
            <a:normAutofit/>
          </a:bodyPr>
          <a:lstStyle/>
          <a:p>
            <a:pPr marL="0" indent="0">
              <a:buNone/>
            </a:pPr>
            <a:r>
              <a:rPr lang="en-US" sz="3600" b="1" dirty="0"/>
              <a:t>Basics</a:t>
            </a:r>
          </a:p>
        </p:txBody>
      </p:sp>
      <p:sp>
        <p:nvSpPr>
          <p:cNvPr id="49"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nhaltsplatzhalter 2">
            <a:extLst>
              <a:ext uri="{FF2B5EF4-FFF2-40B4-BE49-F238E27FC236}">
                <a16:creationId xmlns:a16="http://schemas.microsoft.com/office/drawing/2014/main" id="{B54EBF38-080E-867F-A5A0-DB36F2AF8975}"/>
              </a:ext>
            </a:extLst>
          </p:cNvPr>
          <p:cNvSpPr>
            <a:spLocks noGrp="1"/>
          </p:cNvSpPr>
          <p:nvPr>
            <p:ph idx="1"/>
          </p:nvPr>
        </p:nvSpPr>
        <p:spPr>
          <a:xfrm>
            <a:off x="371094" y="2718054"/>
            <a:ext cx="3438906" cy="3207258"/>
          </a:xfrm>
        </p:spPr>
        <p:txBody>
          <a:bodyPr anchor="t">
            <a:normAutofit/>
          </a:bodyPr>
          <a:lstStyle/>
          <a:p>
            <a:pPr marL="0" indent="0">
              <a:buNone/>
            </a:pPr>
            <a:r>
              <a:rPr lang="en-US" sz="1800" b="1" dirty="0"/>
              <a:t>What is AI?</a:t>
            </a:r>
          </a:p>
          <a:p>
            <a:endParaRPr lang="de-DE" sz="1800" dirty="0"/>
          </a:p>
          <a:p>
            <a:r>
              <a:rPr lang="en-US" sz="1800" dirty="0"/>
              <a:t>Subfield of computer science</a:t>
            </a:r>
          </a:p>
          <a:p>
            <a:r>
              <a:rPr lang="en-US" sz="1800" dirty="0"/>
              <a:t>Reproducing human decision-making structures</a:t>
            </a:r>
          </a:p>
          <a:p>
            <a:r>
              <a:rPr lang="en-US" sz="1800" dirty="0"/>
              <a:t>Independent problem solving</a:t>
            </a:r>
          </a:p>
          <a:p>
            <a:r>
              <a:rPr lang="en-US" sz="1800" dirty="0"/>
              <a:t>Detection of patterns</a:t>
            </a:r>
            <a:endParaRPr lang="de-DE" sz="1800" dirty="0"/>
          </a:p>
        </p:txBody>
      </p:sp>
      <p:sp>
        <p:nvSpPr>
          <p:cNvPr id="10" name="Textfeld 9">
            <a:extLst>
              <a:ext uri="{FF2B5EF4-FFF2-40B4-BE49-F238E27FC236}">
                <a16:creationId xmlns:a16="http://schemas.microsoft.com/office/drawing/2014/main" id="{BF9C1677-AFBF-3EC6-4ECA-1AC2F44B2607}"/>
              </a:ext>
            </a:extLst>
          </p:cNvPr>
          <p:cNvSpPr txBox="1"/>
          <p:nvPr/>
        </p:nvSpPr>
        <p:spPr>
          <a:xfrm>
            <a:off x="472465" y="6095931"/>
            <a:ext cx="5623535" cy="461665"/>
          </a:xfrm>
          <a:prstGeom prst="rect">
            <a:avLst/>
          </a:prstGeom>
          <a:noFill/>
        </p:spPr>
        <p:txBody>
          <a:bodyPr wrap="square" rtlCol="0">
            <a:spAutoFit/>
          </a:bodyPr>
          <a:lstStyle/>
          <a:p>
            <a:r>
              <a:rPr lang="en-US" sz="1200" dirty="0"/>
              <a:t>Jason Allen’s A.I.-generated work, “Théâtre </a:t>
            </a:r>
            <a:r>
              <a:rPr lang="en-US" sz="1200" dirty="0" err="1"/>
              <a:t>D’opéra</a:t>
            </a:r>
            <a:r>
              <a:rPr lang="en-US" sz="1200" dirty="0"/>
              <a:t> Spatial,” took first place in the digital category at the Colorado State Fair</a:t>
            </a:r>
            <a:endParaRPr lang="de-DE" sz="1200" dirty="0"/>
          </a:p>
        </p:txBody>
      </p:sp>
      <p:cxnSp>
        <p:nvCxnSpPr>
          <p:cNvPr id="59" name="Gerader Verbinder 58">
            <a:extLst>
              <a:ext uri="{FF2B5EF4-FFF2-40B4-BE49-F238E27FC236}">
                <a16:creationId xmlns:a16="http://schemas.microsoft.com/office/drawing/2014/main" id="{F60EAC6E-0977-4074-F320-E87A9C61638B}"/>
              </a:ext>
            </a:extLst>
          </p:cNvPr>
          <p:cNvCxnSpPr>
            <a:cxnSpLocks/>
          </p:cNvCxnSpPr>
          <p:nvPr/>
        </p:nvCxnSpPr>
        <p:spPr>
          <a:xfrm>
            <a:off x="520117" y="5925312"/>
            <a:ext cx="56961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15682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FA5DBCBE-7675-09D0-DBF1-27EA9EEAB6DA}"/>
              </a:ext>
            </a:extLst>
          </p:cNvPr>
          <p:cNvSpPr>
            <a:spLocks noGrp="1"/>
          </p:cNvSpPr>
          <p:nvPr>
            <p:ph type="title"/>
          </p:nvPr>
        </p:nvSpPr>
        <p:spPr>
          <a:xfrm>
            <a:off x="804672" y="640263"/>
            <a:ext cx="5157216" cy="1344975"/>
          </a:xfrm>
        </p:spPr>
        <p:txBody>
          <a:bodyPr>
            <a:normAutofit/>
          </a:bodyPr>
          <a:lstStyle/>
          <a:p>
            <a:r>
              <a:rPr lang="en-US" sz="4000" b="1" dirty="0"/>
              <a:t>Types of AI systems:</a:t>
            </a:r>
            <a:endParaRPr lang="de-DE" sz="4000" dirty="0"/>
          </a:p>
        </p:txBody>
      </p:sp>
      <p:sp>
        <p:nvSpPr>
          <p:cNvPr id="3" name="Inhaltsplatzhalter 2">
            <a:extLst>
              <a:ext uri="{FF2B5EF4-FFF2-40B4-BE49-F238E27FC236}">
                <a16:creationId xmlns:a16="http://schemas.microsoft.com/office/drawing/2014/main" id="{DC284080-FCD9-9181-D963-530EB3D70DEB}"/>
              </a:ext>
            </a:extLst>
          </p:cNvPr>
          <p:cNvSpPr>
            <a:spLocks noGrp="1"/>
          </p:cNvSpPr>
          <p:nvPr>
            <p:ph idx="1"/>
          </p:nvPr>
        </p:nvSpPr>
        <p:spPr>
          <a:xfrm>
            <a:off x="804672" y="2121763"/>
            <a:ext cx="5157216" cy="3773010"/>
          </a:xfrm>
        </p:spPr>
        <p:txBody>
          <a:bodyPr>
            <a:normAutofit/>
          </a:bodyPr>
          <a:lstStyle/>
          <a:p>
            <a:r>
              <a:rPr lang="en-US" sz="2400" dirty="0"/>
              <a:t>Machine Learning</a:t>
            </a:r>
          </a:p>
          <a:p>
            <a:r>
              <a:rPr lang="en-US" sz="2400" dirty="0"/>
              <a:t>Deep Learning</a:t>
            </a:r>
          </a:p>
          <a:p>
            <a:r>
              <a:rPr lang="en-US" sz="2400" dirty="0"/>
              <a:t>Evolutionary</a:t>
            </a:r>
          </a:p>
          <a:p>
            <a:r>
              <a:rPr lang="en-US" sz="2400" dirty="0"/>
              <a:t>Static</a:t>
            </a:r>
          </a:p>
          <a:p>
            <a:r>
              <a:rPr lang="en-US" sz="2400" dirty="0"/>
              <a:t>Rule-based</a:t>
            </a:r>
          </a:p>
          <a:p>
            <a:r>
              <a:rPr lang="en-US" sz="2400" dirty="0"/>
              <a:t>Bionic</a:t>
            </a:r>
          </a:p>
          <a:p>
            <a:r>
              <a:rPr lang="en-US" sz="2400" dirty="0"/>
              <a:t>Hybrid</a:t>
            </a:r>
          </a:p>
        </p:txBody>
      </p:sp>
      <p:pic>
        <p:nvPicPr>
          <p:cNvPr id="4" name="Grafik 3">
            <a:extLst>
              <a:ext uri="{FF2B5EF4-FFF2-40B4-BE49-F238E27FC236}">
                <a16:creationId xmlns:a16="http://schemas.microsoft.com/office/drawing/2014/main" id="{D12BD1F0-8B51-BCC1-4D6C-4B46BDA6A2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974271" y="1011022"/>
            <a:ext cx="4727705" cy="4699168"/>
          </a:xfrm>
          <a:prstGeom prst="rect">
            <a:avLst/>
          </a:prstGeom>
          <a:noFill/>
        </p:spPr>
      </p:pic>
    </p:spTree>
    <p:extLst>
      <p:ext uri="{BB962C8B-B14F-4D97-AF65-F5344CB8AC3E}">
        <p14:creationId xmlns:p14="http://schemas.microsoft.com/office/powerpoint/2010/main" val="10601467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FA5DBCBE-7675-09D0-DBF1-27EA9EEAB6DA}"/>
              </a:ext>
            </a:extLst>
          </p:cNvPr>
          <p:cNvSpPr>
            <a:spLocks noGrp="1"/>
          </p:cNvSpPr>
          <p:nvPr>
            <p:ph type="title"/>
          </p:nvPr>
        </p:nvSpPr>
        <p:spPr>
          <a:xfrm>
            <a:off x="804672" y="640263"/>
            <a:ext cx="5157216" cy="1344975"/>
          </a:xfrm>
        </p:spPr>
        <p:txBody>
          <a:bodyPr>
            <a:normAutofit/>
          </a:bodyPr>
          <a:lstStyle/>
          <a:p>
            <a:r>
              <a:rPr lang="de-DE" sz="4000" dirty="0"/>
              <a:t>Maschine Learning</a:t>
            </a:r>
          </a:p>
        </p:txBody>
      </p:sp>
      <p:sp>
        <p:nvSpPr>
          <p:cNvPr id="3" name="Inhaltsplatzhalter 2">
            <a:extLst>
              <a:ext uri="{FF2B5EF4-FFF2-40B4-BE49-F238E27FC236}">
                <a16:creationId xmlns:a16="http://schemas.microsoft.com/office/drawing/2014/main" id="{DC284080-FCD9-9181-D963-530EB3D70DEB}"/>
              </a:ext>
            </a:extLst>
          </p:cNvPr>
          <p:cNvSpPr>
            <a:spLocks noGrp="1"/>
          </p:cNvSpPr>
          <p:nvPr>
            <p:ph idx="1"/>
          </p:nvPr>
        </p:nvSpPr>
        <p:spPr>
          <a:xfrm>
            <a:off x="804672" y="2121763"/>
            <a:ext cx="5157216" cy="3773010"/>
          </a:xfrm>
        </p:spPr>
        <p:txBody>
          <a:bodyPr>
            <a:normAutofit/>
          </a:bodyPr>
          <a:lstStyle/>
          <a:p>
            <a:pPr>
              <a:buFont typeface="Arial" panose="020B0604020202020204" pitchFamily="34" charset="0"/>
              <a:buChar char="•"/>
            </a:pPr>
            <a:r>
              <a:rPr lang="en-US" sz="2000" dirty="0"/>
              <a:t>Computers learn from data</a:t>
            </a:r>
          </a:p>
          <a:p>
            <a:pPr>
              <a:buFont typeface="Arial" panose="020B0604020202020204" pitchFamily="34" charset="0"/>
              <a:buChar char="•"/>
            </a:pPr>
            <a:r>
              <a:rPr lang="en-US" sz="2000" dirty="0"/>
              <a:t>Intersection of computer science and statistics</a:t>
            </a:r>
          </a:p>
          <a:p>
            <a:pPr>
              <a:buFont typeface="Arial" panose="020B0604020202020204" pitchFamily="34" charset="0"/>
              <a:buChar char="•"/>
            </a:pPr>
            <a:r>
              <a:rPr lang="en-US" sz="2000" dirty="0"/>
              <a:t>Algorithms perform specific task without explicit programming</a:t>
            </a:r>
          </a:p>
          <a:p>
            <a:pPr>
              <a:buFont typeface="Arial" panose="020B0604020202020204" pitchFamily="34" charset="0"/>
              <a:buChar char="•"/>
            </a:pPr>
            <a:r>
              <a:rPr lang="en-US" sz="2000" dirty="0"/>
              <a:t>Recognize patterns in data and make predictions</a:t>
            </a:r>
          </a:p>
        </p:txBody>
      </p:sp>
      <p:pic>
        <p:nvPicPr>
          <p:cNvPr id="4" name="Grafik 3">
            <a:extLst>
              <a:ext uri="{FF2B5EF4-FFF2-40B4-BE49-F238E27FC236}">
                <a16:creationId xmlns:a16="http://schemas.microsoft.com/office/drawing/2014/main" id="{D12BD1F0-8B51-BCC1-4D6C-4B46BDA6A2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974271" y="1011022"/>
            <a:ext cx="4727705" cy="4699168"/>
          </a:xfrm>
          <a:prstGeom prst="rect">
            <a:avLst/>
          </a:prstGeom>
          <a:noFill/>
        </p:spPr>
      </p:pic>
    </p:spTree>
    <p:extLst>
      <p:ext uri="{BB962C8B-B14F-4D97-AF65-F5344CB8AC3E}">
        <p14:creationId xmlns:p14="http://schemas.microsoft.com/office/powerpoint/2010/main" val="271304117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FA5DBCBE-7675-09D0-DBF1-27EA9EEAB6DA}"/>
              </a:ext>
            </a:extLst>
          </p:cNvPr>
          <p:cNvSpPr>
            <a:spLocks noGrp="1"/>
          </p:cNvSpPr>
          <p:nvPr>
            <p:ph type="title"/>
          </p:nvPr>
        </p:nvSpPr>
        <p:spPr>
          <a:xfrm>
            <a:off x="804672" y="640263"/>
            <a:ext cx="5157216" cy="1344975"/>
          </a:xfrm>
        </p:spPr>
        <p:txBody>
          <a:bodyPr>
            <a:normAutofit/>
          </a:bodyPr>
          <a:lstStyle/>
          <a:p>
            <a:r>
              <a:rPr lang="de-DE" sz="4000" dirty="0"/>
              <a:t>Deep Learning</a:t>
            </a:r>
          </a:p>
        </p:txBody>
      </p:sp>
      <p:sp>
        <p:nvSpPr>
          <p:cNvPr id="3" name="Inhaltsplatzhalter 2">
            <a:extLst>
              <a:ext uri="{FF2B5EF4-FFF2-40B4-BE49-F238E27FC236}">
                <a16:creationId xmlns:a16="http://schemas.microsoft.com/office/drawing/2014/main" id="{DC284080-FCD9-9181-D963-530EB3D70DEB}"/>
              </a:ext>
            </a:extLst>
          </p:cNvPr>
          <p:cNvSpPr>
            <a:spLocks noGrp="1"/>
          </p:cNvSpPr>
          <p:nvPr>
            <p:ph idx="1"/>
          </p:nvPr>
        </p:nvSpPr>
        <p:spPr>
          <a:xfrm>
            <a:off x="804672" y="2121763"/>
            <a:ext cx="5157216" cy="3773010"/>
          </a:xfrm>
        </p:spPr>
        <p:txBody>
          <a:bodyPr>
            <a:normAutofit/>
          </a:bodyPr>
          <a:lstStyle/>
          <a:p>
            <a:pPr>
              <a:buFont typeface="Arial" panose="020B0604020202020204" pitchFamily="34" charset="0"/>
              <a:buChar char="•"/>
            </a:pPr>
            <a:r>
              <a:rPr lang="en-US" sz="2000" dirty="0"/>
              <a:t>Evolution of machine learning</a:t>
            </a:r>
          </a:p>
          <a:p>
            <a:pPr>
              <a:buFont typeface="Arial" panose="020B0604020202020204" pitchFamily="34" charset="0"/>
              <a:buChar char="•"/>
            </a:pPr>
            <a:r>
              <a:rPr lang="en-US" sz="2000" dirty="0"/>
              <a:t>Solve Complex problems </a:t>
            </a:r>
          </a:p>
          <a:p>
            <a:pPr>
              <a:buFont typeface="Arial" panose="020B0604020202020204" pitchFamily="34" charset="0"/>
              <a:buChar char="•"/>
            </a:pPr>
            <a:r>
              <a:rPr lang="en-US" sz="2000" dirty="0"/>
              <a:t>Work with Large amount of data</a:t>
            </a:r>
          </a:p>
          <a:p>
            <a:pPr>
              <a:buFont typeface="Arial" panose="020B0604020202020204" pitchFamily="34" charset="0"/>
              <a:buChar char="•"/>
            </a:pPr>
            <a:r>
              <a:rPr lang="en-US" sz="2000" dirty="0"/>
              <a:t>More capable learning model</a:t>
            </a:r>
          </a:p>
          <a:p>
            <a:pPr>
              <a:buFont typeface="Arial" panose="020B0604020202020204" pitchFamily="34" charset="0"/>
              <a:buChar char="•"/>
            </a:pPr>
            <a:r>
              <a:rPr lang="en-US" sz="2000" dirty="0"/>
              <a:t>Based on Neural network (ANN) design inspired by human brain</a:t>
            </a:r>
          </a:p>
        </p:txBody>
      </p:sp>
      <p:pic>
        <p:nvPicPr>
          <p:cNvPr id="4" name="Grafik 3">
            <a:extLst>
              <a:ext uri="{FF2B5EF4-FFF2-40B4-BE49-F238E27FC236}">
                <a16:creationId xmlns:a16="http://schemas.microsoft.com/office/drawing/2014/main" id="{D12BD1F0-8B51-BCC1-4D6C-4B46BDA6A2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974271" y="1001691"/>
            <a:ext cx="4727705" cy="4699168"/>
          </a:xfrm>
          <a:prstGeom prst="rect">
            <a:avLst/>
          </a:prstGeom>
          <a:noFill/>
        </p:spPr>
      </p:pic>
    </p:spTree>
    <p:extLst>
      <p:ext uri="{BB962C8B-B14F-4D97-AF65-F5344CB8AC3E}">
        <p14:creationId xmlns:p14="http://schemas.microsoft.com/office/powerpoint/2010/main" val="31175964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673184F-897F-3DB0-3AC8-579E279536BA}"/>
              </a:ext>
            </a:extLst>
          </p:cNvPr>
          <p:cNvSpPr>
            <a:spLocks noGrp="1"/>
          </p:cNvSpPr>
          <p:nvPr>
            <p:ph type="title"/>
          </p:nvPr>
        </p:nvSpPr>
        <p:spPr>
          <a:xfrm>
            <a:off x="717422" y="1967265"/>
            <a:ext cx="3081393"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Artificial N</a:t>
            </a:r>
            <a:r>
              <a:rPr lang="en-US" sz="3600" b="1" kern="1200" dirty="0">
                <a:solidFill>
                  <a:srgbClr val="FFFFFF"/>
                </a:solidFill>
                <a:effectLst/>
                <a:latin typeface="+mj-lt"/>
                <a:ea typeface="+mj-ea"/>
                <a:cs typeface="+mj-cs"/>
              </a:rPr>
              <a:t>eural </a:t>
            </a:r>
            <a:r>
              <a:rPr lang="en-US" sz="3600" b="1" kern="1200" dirty="0">
                <a:solidFill>
                  <a:srgbClr val="FFFFFF"/>
                </a:solidFill>
                <a:latin typeface="+mj-lt"/>
                <a:ea typeface="+mj-ea"/>
                <a:cs typeface="+mj-cs"/>
              </a:rPr>
              <a:t>N</a:t>
            </a:r>
            <a:r>
              <a:rPr lang="en-US" sz="3600" b="1" kern="1200" dirty="0">
                <a:solidFill>
                  <a:srgbClr val="FFFFFF"/>
                </a:solidFill>
                <a:effectLst/>
                <a:latin typeface="+mj-lt"/>
                <a:ea typeface="+mj-ea"/>
                <a:cs typeface="+mj-cs"/>
              </a:rPr>
              <a:t>etwork</a:t>
            </a:r>
            <a:br>
              <a:rPr lang="en-US" sz="3600" b="1" kern="1200" dirty="0">
                <a:solidFill>
                  <a:srgbClr val="FFFFFF"/>
                </a:solidFill>
                <a:effectLst/>
                <a:latin typeface="+mj-lt"/>
                <a:ea typeface="+mj-ea"/>
                <a:cs typeface="+mj-cs"/>
              </a:rPr>
            </a:br>
            <a:r>
              <a:rPr lang="en-US" sz="3600" b="1" kern="1200" dirty="0">
                <a:solidFill>
                  <a:srgbClr val="FFFFFF"/>
                </a:solidFill>
                <a:effectLst/>
                <a:latin typeface="+mj-lt"/>
                <a:ea typeface="+mj-ea"/>
                <a:cs typeface="+mj-cs"/>
              </a:rPr>
              <a:t> (ANN)</a:t>
            </a:r>
            <a:endParaRPr lang="en-US" sz="3600" b="1" kern="1200" dirty="0">
              <a:solidFill>
                <a:srgbClr val="FFFFFF"/>
              </a:solidFill>
              <a:latin typeface="+mj-lt"/>
              <a:ea typeface="+mj-ea"/>
              <a:cs typeface="+mj-cs"/>
            </a:endParaRPr>
          </a:p>
        </p:txBody>
      </p:sp>
      <p:pic>
        <p:nvPicPr>
          <p:cNvPr id="4" name="Inhaltsplatzhalter 3" descr="How artificial neural networks work">
            <a:extLst>
              <a:ext uri="{FF2B5EF4-FFF2-40B4-BE49-F238E27FC236}">
                <a16:creationId xmlns:a16="http://schemas.microsoft.com/office/drawing/2014/main" id="{C8D4B43C-F701-5B3E-F6A7-7D4E19D181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777316" y="1164777"/>
            <a:ext cx="6780700" cy="4526117"/>
          </a:xfrm>
          <a:prstGeom prst="rect">
            <a:avLst/>
          </a:prstGeom>
          <a:noFill/>
        </p:spPr>
      </p:pic>
      <p:sp>
        <p:nvSpPr>
          <p:cNvPr id="3" name="Textfeld 2">
            <a:extLst>
              <a:ext uri="{FF2B5EF4-FFF2-40B4-BE49-F238E27FC236}">
                <a16:creationId xmlns:a16="http://schemas.microsoft.com/office/drawing/2014/main" id="{E2221C77-45B3-C7C9-6D42-D03B2B57BD79}"/>
              </a:ext>
            </a:extLst>
          </p:cNvPr>
          <p:cNvSpPr txBox="1"/>
          <p:nvPr/>
        </p:nvSpPr>
        <p:spPr>
          <a:xfrm>
            <a:off x="255351" y="5690894"/>
            <a:ext cx="3854742" cy="464871"/>
          </a:xfrm>
          <a:prstGeom prst="rect">
            <a:avLst/>
          </a:prstGeom>
          <a:noFill/>
        </p:spPr>
        <p:txBody>
          <a:bodyPr wrap="square" rtlCol="0">
            <a:spAutoFit/>
          </a:bodyPr>
          <a:lstStyle/>
          <a:p>
            <a:pPr marL="457200">
              <a:lnSpc>
                <a:spcPct val="150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https://playground.tensorflow.org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6806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BECC6A88-2A9E-D7E0-E26B-B96ED5F220F3}"/>
              </a:ext>
            </a:extLst>
          </p:cNvPr>
          <p:cNvPicPr>
            <a:picLocks noChangeAspect="1"/>
          </p:cNvPicPr>
          <p:nvPr/>
        </p:nvPicPr>
        <p:blipFill rotWithShape="1">
          <a:blip r:embed="rId2"/>
          <a:srcRect l="6804" r="19357" b="9090"/>
          <a:stretch/>
        </p:blipFill>
        <p:spPr>
          <a:xfrm>
            <a:off x="380923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30E8105A-9209-F0D5-25E4-6D1B25D5B4D0}"/>
              </a:ext>
            </a:extLst>
          </p:cNvPr>
          <p:cNvSpPr>
            <a:spLocks noGrp="1"/>
          </p:cNvSpPr>
          <p:nvPr>
            <p:ph type="title"/>
          </p:nvPr>
        </p:nvSpPr>
        <p:spPr>
          <a:xfrm>
            <a:off x="371094" y="1161288"/>
            <a:ext cx="3438144" cy="1124712"/>
          </a:xfrm>
        </p:spPr>
        <p:txBody>
          <a:bodyPr anchor="b">
            <a:normAutofit/>
          </a:bodyPr>
          <a:lstStyle/>
          <a:p>
            <a:r>
              <a:rPr lang="de-DE" sz="2800" b="1" dirty="0"/>
              <a:t>Maschine Learning Methods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nhaltsplatzhalter 2">
            <a:extLst>
              <a:ext uri="{FF2B5EF4-FFF2-40B4-BE49-F238E27FC236}">
                <a16:creationId xmlns:a16="http://schemas.microsoft.com/office/drawing/2014/main" id="{15456EB9-078F-CCBA-D0A5-AFE7AFAC7717}"/>
              </a:ext>
            </a:extLst>
          </p:cNvPr>
          <p:cNvSpPr>
            <a:spLocks noGrp="1"/>
          </p:cNvSpPr>
          <p:nvPr>
            <p:ph idx="1"/>
          </p:nvPr>
        </p:nvSpPr>
        <p:spPr>
          <a:xfrm>
            <a:off x="371094" y="2718054"/>
            <a:ext cx="3438906" cy="3207258"/>
          </a:xfrm>
        </p:spPr>
        <p:txBody>
          <a:bodyPr anchor="t">
            <a:normAutofit/>
          </a:bodyPr>
          <a:lstStyle/>
          <a:p>
            <a:pPr marL="228600"/>
            <a:r>
              <a:rPr lang="en-US" sz="2000" b="1" dirty="0">
                <a:effectLst/>
                <a:latin typeface="Calibri" panose="020F0502020204030204" pitchFamily="34" charset="0"/>
                <a:ea typeface="Times New Roman" panose="02020603050405020304" pitchFamily="18" charset="0"/>
              </a:rPr>
              <a:t>Supervised Learning </a:t>
            </a:r>
          </a:p>
          <a:p>
            <a:pPr marL="228600"/>
            <a:r>
              <a:rPr lang="en-US" sz="2000" b="1" dirty="0">
                <a:effectLst/>
                <a:latin typeface="Calibri" panose="020F0502020204030204" pitchFamily="34" charset="0"/>
                <a:ea typeface="Times New Roman" panose="02020603050405020304" pitchFamily="18" charset="0"/>
              </a:rPr>
              <a:t>Unsupervised Learning </a:t>
            </a:r>
          </a:p>
          <a:p>
            <a:pPr marL="228600"/>
            <a:r>
              <a:rPr lang="en-US" sz="2000" b="1" dirty="0">
                <a:effectLst/>
                <a:latin typeface="Calibri" panose="020F0502020204030204" pitchFamily="34" charset="0"/>
                <a:ea typeface="Times New Roman" panose="02020603050405020304" pitchFamily="18" charset="0"/>
              </a:rPr>
              <a:t>Reinforcement Learning</a:t>
            </a:r>
          </a:p>
        </p:txBody>
      </p:sp>
    </p:spTree>
    <p:extLst>
      <p:ext uri="{BB962C8B-B14F-4D97-AF65-F5344CB8AC3E}">
        <p14:creationId xmlns:p14="http://schemas.microsoft.com/office/powerpoint/2010/main" val="173863198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769</Words>
  <Application>Microsoft Office PowerPoint</Application>
  <PresentationFormat>Breitbild</PresentationFormat>
  <Paragraphs>144</Paragraphs>
  <Slides>25</Slides>
  <Notes>0</Notes>
  <HiddenSlides>0</HiddenSlides>
  <MMClips>2</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Meiryo</vt:lpstr>
      <vt:lpstr>Arial</vt:lpstr>
      <vt:lpstr>Calibri</vt:lpstr>
      <vt:lpstr>Calibri Light</vt:lpstr>
      <vt:lpstr>Symbol</vt:lpstr>
      <vt:lpstr>Office</vt:lpstr>
      <vt:lpstr>Artificial intelligence (AI)</vt:lpstr>
      <vt:lpstr>ChatGPT</vt:lpstr>
      <vt:lpstr>Outline:</vt:lpstr>
      <vt:lpstr>Basics</vt:lpstr>
      <vt:lpstr>Types of AI systems:</vt:lpstr>
      <vt:lpstr>Maschine Learning</vt:lpstr>
      <vt:lpstr>Deep Learning</vt:lpstr>
      <vt:lpstr>Artificial Neural Network  (ANN)</vt:lpstr>
      <vt:lpstr>Maschine Learning Methods</vt:lpstr>
      <vt:lpstr>Supervised Learning</vt:lpstr>
      <vt:lpstr>Unsupervised Learning</vt:lpstr>
      <vt:lpstr>Reinforcement Learning</vt:lpstr>
      <vt:lpstr>PowerPoint-Präsentation</vt:lpstr>
      <vt:lpstr>Application of AI</vt:lpstr>
      <vt:lpstr>AI in industry</vt:lpstr>
      <vt:lpstr>AI Based Robots  Pick and Place vs. Bin Picking </vt:lpstr>
      <vt:lpstr>PowerPoint-Präsentation</vt:lpstr>
      <vt:lpstr>Steps:</vt:lpstr>
      <vt:lpstr>Product Development (Generative Design)</vt:lpstr>
      <vt:lpstr>Product Development (Generative Design)</vt:lpstr>
      <vt:lpstr>Product Development (Generative Design)</vt:lpstr>
      <vt:lpstr>Visual Inspections and Quality Control</vt:lpstr>
      <vt:lpstr>PowerPoint-Präsentation</vt:lpstr>
      <vt:lpstr>Conclusion sentence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(AI)</dc:title>
  <dc:creator>Thomas</dc:creator>
  <cp:lastModifiedBy>Thomas</cp:lastModifiedBy>
  <cp:revision>162</cp:revision>
  <dcterms:created xsi:type="dcterms:W3CDTF">2023-01-21T11:10:21Z</dcterms:created>
  <dcterms:modified xsi:type="dcterms:W3CDTF">2023-02-06T22:42:28Z</dcterms:modified>
</cp:coreProperties>
</file>